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97195ba8-9d66-5eb6-561a-2fc8e5a3cd79}">
          <p14:sldIdLst>
            <p14:sldId id="256"/>
            <p14:sldId id="257"/>
            <p14:sldId id="258"/>
          </p14:sldIdLst>
        </p14:section>
        <p14:section name="Основная часть" id="{ba5d907f-1f0b-d9ec-7e0d-dca0a849f1df}">
          <p14:sldIdLst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</p14:sldIdLst>
        </p14:section>
        <p14:section name="Закрепление" id="{7dd66fef-c6c3-0aed-e6a7-3bfee4d96d7a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Практикум: короткая теория и четыре практические станции. Подготовьте учебные огнетушители или муляжи, план эвакуации школы, телефоны для отработки вызова. Используйте только учебные средства.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Примерный хронометраж на 45 минут: инструктаж и теория — 10 минут, четыре станции — 25 минут, разбор и итоги — 10 минут. При работе в группах по 4–5 человек станции проходят по кругу.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Это безопасность самого практикума. Работаем только на учебных средствах. Огнетушитель не направляем на людей; у углекислотного огнетушителя за раструб не держимся — он сильно охлаждается (рекомендации МЧС).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Горение возможно при сочетании трёх условий. Убрали одно — огонь гаснет. Отсюда четыре способа тушения: охлаждение, изоляция, удаление горючего, прекращение доступа воздуха.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Классификация по ГОСТ 27331 упрощена до четырёх основных классов. Есть и другие (D — металлы, F — масла и жиры), их можно дать по запросу. Главное: электрооборудование под напряжением водой не тушим.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 — порошковый, ОУ — углекислотный, ОВП — воздушно-пенный. Опора — порядок применения огнетушителей, МЧС России. Водяные и водо-пенные огнетушители для электрооборудования запрещены.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Задание: в паре «диспетчер — звонящий» отработать сообщение. Звонящий говорит чётко, диспетчер фиксирует. Затем поменяйтесь ролями. Номера: 101, 112.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Отрабатывается на учебном огнетушителе. Порядок по МЧС: подойти на 2–3 м, выдернуть чеку, направить сопло на очаг, нажать рычаг. Для электрооборудования до 1000 В — не ближе 1 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Задание: по плану эвакуации школы проложить путь из вашего кабинета к выходу и месту сбора; назвать запасной выход. Идти пригнувшись при дыме, не пользоваться лифтом.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Группа получает карточку с ситуацией и объясняет алгоритм. Эталоны ответов: обесточить и накрыть; накрыть крышкой; повалить на пол и накрыть плотной тканью; выйти и позвонить.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Разберите ошибки, замеченные на станциях. Попросите учеников назвать, к чему может привести каждая.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Шкала примерная — преподаватель может изменить. Максимум 12 баллов: по 3 балла за станцию. 11–12 — «5», 9–10 — «4», 6–8 — «3».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Устный опрос или короткая запись. Ответы на следующем слайде.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ученики путают классы пожаров — вернитесь к таблице.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Подведите итоги, назовите лучшие группы. Домашнее задание — совместно с семьёй.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БЖ · 10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БЖ · 10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Практикум «Пожарная безопасность»</a:t>
            </a:r>
            <a:endParaRPr lang="en-US" sz="3400" dirty="0"/>
          </a:p>
        </p:txBody>
      </p:sp>
      <p:sp>
        <p:nvSpPr>
          <p:cNvPr id="4" name="Фон-круг 1"/>
          <p:cNvSpPr/>
          <p:nvPr/>
        </p:nvSpPr>
        <p:spPr>
          <a:xfrm>
            <a:off x="5943600" y="-1188720"/>
            <a:ext cx="4754880" cy="4754880"/>
          </a:xfrm>
          <a:prstGeom prst="ellipse">
            <a:avLst/>
          </a:prstGeom>
          <a:solidFill>
            <a:schemeClr val="accent5">
              <a:alpha val="65000"/>
            </a:schemeClr>
          </a:solidFill>
          <a:ln/>
        </p:spPr>
      </p:sp>
      <p:sp>
        <p:nvSpPr>
          <p:cNvPr id="5" name="Фон-круг 2"/>
          <p:cNvSpPr/>
          <p:nvPr/>
        </p:nvSpPr>
        <p:spPr>
          <a:xfrm>
            <a:off x="6583680" y="3200400"/>
            <a:ext cx="3291840" cy="3291840"/>
          </a:xfrm>
          <a:prstGeom prst="ellipse">
            <a:avLst/>
          </a:prstGeom>
          <a:solidFill>
            <a:schemeClr val="accent5">
              <a:alpha val="40000"/>
            </a:schemeClr>
          </a:solidFill>
          <a:ln/>
        </p:spPr>
      </p:sp>
      <p:sp>
        <p:nvSpPr>
          <p:cNvPr id="6" name="Круг иконки"/>
          <p:cNvSpPr/>
          <p:nvPr/>
        </p:nvSpPr>
        <p:spPr>
          <a:xfrm>
            <a:off x="6492240" y="1417320"/>
            <a:ext cx="2011680" cy="2011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5043" y="1900123"/>
            <a:ext cx="1046074" cy="104607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7772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Безопасность жизнедеятельности · 10 класс · Практикум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1148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Дёмин А.Ю. · МБОУ СШ № 2 г. Лысково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Ход практикума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Инструктаж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Правила безопасности и краткая теория, 10 минут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Станции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Четыре практические станции по кругу, 25 минут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Разбор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Типичные ошибки и оценка работы групп, 5 минут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Итоги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Проверь себя и выводы, 5 минут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Правила безопасности на практикуме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Работаем по команде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Начинаем и заканчиваем по сигналу преподавателя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Только учебные средства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Тренировочные огнетушители и муляжи; настоящий огонь не используем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направляй на людей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Сопло и струю направляй только на учебную цель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держись за раструб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Раструб углекислотного огнетушителя сильно охлаждается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Теория за минуту: треугольник огня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Горючее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Всё, что может гореть: дерево, ткань, бумага, масло, газ.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Кислород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Воздух. Без доступа воздуха горение прекращается.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Источник зажигания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Искра, пламя, нагрев, короткое замыкание.</a:t>
            </a:r>
            <a:endParaRPr lang="en-US" sz="1400" dirty="0"/>
          </a:p>
        </p:txBody>
      </p:sp>
      <p:sp>
        <p:nvSpPr>
          <p:cNvPr id="19" name="Вывод"/>
          <p:cNvSpPr/>
          <p:nvPr/>
        </p:nvSpPr>
        <p:spPr>
          <a:xfrm>
            <a:off x="457200" y="406908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731520" y="406908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Убери одну из сторон — огонь погаснет: охлади, накрой, удали горючее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Классы пожаров и чем тушить</a:t>
            </a:r>
            <a:endParaRPr lang="en-US" sz="2800" dirty="0"/>
          </a:p>
        </p:txBody>
      </p:sp>
      <p:graphicFrame>
        <p:nvGraphicFramePr>
          <p:cNvPr id="6" name="Таблица сравнени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3657600"/>
                <a:gridCol w="34747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Класс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Что горит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Чем тушить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A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Твёрдые вещества: дерево, бумага, ткань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Вода, порошок, пена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B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Горючие жидкости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Порошок, пена, углекислота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C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Горючие газы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Перекрыть подачу газа; порошок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E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Электрооборудование под напряжением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Обесточить; углекислота или порошок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Вывод"/>
          <p:cNvSpPr/>
          <p:nvPr/>
        </p:nvSpPr>
        <p:spPr>
          <a:xfrm>
            <a:off x="457200" y="402336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731520" y="40233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Электрооборудование под напряжением водой не тушим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Виды огнетушителей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Порошковый (ОП)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Универсальный: твёрдые вещества, жидкости, газы, электрооборудование.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Углекислотный (ОУ)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Электрооборудование и ценные вещи. Раструб сильно охлаждается.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Водный и пенный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Для твёрдых веществ и жидкостей. Электрооборудование — нельзя.</a:t>
            </a:r>
            <a:endParaRPr lang="en-US" sz="1400" dirty="0"/>
          </a:p>
        </p:txBody>
      </p:sp>
      <p:sp>
        <p:nvSpPr>
          <p:cNvPr id="19" name="Вывод"/>
          <p:cNvSpPr/>
          <p:nvPr/>
        </p:nvSpPr>
        <p:spPr>
          <a:xfrm>
            <a:off x="457200" y="406908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731520" y="406908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Перед использованием проверь пломбу, чеку и срок годности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Станция 1: вызов пожарной охраны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Набери 101 или 112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Единый номер вызова экстренных служб — 112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Назови адрес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Улица, дом, подъезд, этаж, как проехать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Скажи, что горит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Квартира, склад, автомобиль; есть ли люди внутри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Назови себя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Фамилия и номер телефона; трубку первым не клади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Станция 2: огнетушитель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Подойди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 расстояние 2–3 м к очагу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Выдерни чеку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Сними пломбу и выдерни чеку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Направь на очаг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Сопло — на основание огня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Нажми рычаг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После тушения отпустить; при необходимости повторить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Станция 3: эвакуация по плану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Найди себя на плане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Отметь, где ты находишься сейчас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Проложи путь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Основной и запасной выходы, сборный пункт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Дым — пригнись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Дыши через влажную ткань, двигайся вдоль стены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Лифтом не пользуемся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Только лестница, не бежим и не толкаемся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Станция 4: ситуации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71450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754" y="1846174"/>
            <a:ext cx="285293" cy="28529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1887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Загорелся прибор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Обесточить, накрыть плотной тканью, звонить 101.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709160" y="11887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4892040" y="171450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714" y="1846174"/>
            <a:ext cx="285293" cy="28529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623560" y="11887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Горит масло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Накрыть крышкой, выключить плиту. Водой не заливать.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30175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5433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54" y="3674974"/>
            <a:ext cx="285293" cy="28529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71600" y="30175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Горит одежда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Повалить на пол, накрыть плотной тканью.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709160" y="30175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4892040" y="354330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714" y="3674974"/>
            <a:ext cx="285293" cy="28529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623560" y="30175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Дым в коридоре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Дверь не открывать, уплотнить щели, звонить 101.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Типичные ошибки</a:t>
            </a:r>
            <a:endParaRPr lang="en-US" sz="2800" dirty="0"/>
          </a:p>
        </p:txBody>
      </p:sp>
      <p:graphicFrame>
        <p:nvGraphicFramePr>
          <p:cNvPr id="12" name="Таблица сравнени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Ошибка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Как правильно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Тушат электроприбор водой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Сначала обесточить, затем тушить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Подходят вплотную к огню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Расстояние до очага 2–3 м; у электрооборудования — не менее 1 м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Забывают выдернуть чеку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Проверить пломбу и чеку до начала тушения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Тушат до вызова помощи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Сначала 101 / 112, потом тушение небольшого очага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Критерии оценки практикума</a:t>
            </a:r>
            <a:endParaRPr lang="en-US" sz="2800" dirty="0"/>
          </a:p>
        </p:txBody>
      </p:sp>
      <p:graphicFrame>
        <p:nvGraphicFramePr>
          <p:cNvPr id="13" name="Таблица сравнения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4754880"/>
                <a:gridCol w="137160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Станция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Что оцениваем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</a:rPr>
                        <a:t>Баллы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1. Вызов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Номер, адрес, что горит, фамилия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0–3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2. Огнетушитель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Порядок действий, расстояние, безопасность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0–3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3. Эвакуация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Путь, запасной выход, правила в дыму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0–3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chemeClr val="tx2"/>
                          </a:solidFill>
                        </a:rPr>
                        <a:t>4. Ситуации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Верный алгоритм действий для случая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0–3</a:t>
                      </a:r>
                      <a:endParaRPr lang="en-US" sz="1400" dirty="0"/>
                    </a:p>
                  </a:txBody>
                  <a:tcPr marL="109728" marR="109728" marT="36576" marB="36576" anchor="ctr">
                    <a:lnL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0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Вывод"/>
          <p:cNvSpPr/>
          <p:nvPr/>
        </p:nvSpPr>
        <p:spPr>
          <a:xfrm>
            <a:off x="457200" y="402336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731520" y="40233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Максимум — 12 баллов: 11–12 — «5», 9–10 — «4», 6–8 — «3»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Проверь себя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2847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2847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188720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Назови три условия горения.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9280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Номер"/>
          <p:cNvSpPr/>
          <p:nvPr/>
        </p:nvSpPr>
        <p:spPr>
          <a:xfrm>
            <a:off x="640080" y="19888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9888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892808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 какого расстояния начинают тушить порошковым огнетушителем?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9689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Номер"/>
          <p:cNvSpPr/>
          <p:nvPr/>
        </p:nvSpPr>
        <p:spPr>
          <a:xfrm>
            <a:off x="640080" y="26929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26929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2596896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Чем нельзя тушить электрооборудование под напряжением?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30098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640080" y="339699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33969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00984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Что нужно сообщить диспетчеру при вызове 101 или 112?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400507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Номер"/>
          <p:cNvSpPr/>
          <p:nvPr/>
        </p:nvSpPr>
        <p:spPr>
          <a:xfrm>
            <a:off x="640080" y="410108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0080" y="41010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4005072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Что делать, если горит масло на сковороде?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Ответы и разбор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85800" y="11887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Горение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11887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Горючее, кислород, источник зажигания</a:t>
            </a:r>
            <a:endParaRPr lang="en-US" sz="1600" dirty="0"/>
          </a:p>
        </p:txBody>
      </p:sp>
      <p:sp>
        <p:nvSpPr>
          <p:cNvPr id="7" name="Карточка"/>
          <p:cNvSpPr/>
          <p:nvPr/>
        </p:nvSpPr>
        <p:spPr>
          <a:xfrm>
            <a:off x="457200" y="18745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685800" y="18745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Расстояние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2377440" y="18745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2–3 м; у электрооборудования — не менее 1 м</a:t>
            </a:r>
            <a:endParaRPr lang="en-US" sz="1600" dirty="0"/>
          </a:p>
        </p:txBody>
      </p:sp>
      <p:sp>
        <p:nvSpPr>
          <p:cNvPr id="10" name="Карточка"/>
          <p:cNvSpPr/>
          <p:nvPr/>
        </p:nvSpPr>
        <p:spPr>
          <a:xfrm>
            <a:off x="457200" y="25603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85800" y="2560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Нельзя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2377440" y="25603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Водой и водо-пенным огнетушителем</a:t>
            </a:r>
            <a:endParaRPr lang="en-US" sz="1600" dirty="0"/>
          </a:p>
        </p:txBody>
      </p:sp>
      <p:sp>
        <p:nvSpPr>
          <p:cNvPr id="13" name="Карточка"/>
          <p:cNvSpPr/>
          <p:nvPr/>
        </p:nvSpPr>
        <p:spPr>
          <a:xfrm>
            <a:off x="457200" y="32461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85800" y="32461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Диспетчер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2377440" y="32461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Адрес, что горит, есть ли люди, фамилия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9319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685800" y="39319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Масло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2377440" y="39319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Накрыть крышкой, выключить плиту; водой не заливать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Итоги практикума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887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Главное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4592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Огонь гаснет, если убрать горючее, кислород или источник зажигания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Порядок с огнетушителем: 2–3 м, чека, сопло на очаг, рычаг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Сначала вызов 101 / 112, затем тушение небольшого очага</a:t>
            </a:r>
            <a:endParaRPr lang="en-US" sz="1600" dirty="0"/>
          </a:p>
        </p:txBody>
      </p:sp>
      <p:sp>
        <p:nvSpPr>
          <p:cNvPr id="6" name="Карточка"/>
          <p:cNvSpPr/>
          <p:nvPr/>
        </p:nvSpPr>
        <p:spPr>
          <a:xfrm>
            <a:off x="4937760" y="1188720"/>
            <a:ext cx="3749040" cy="292608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Домашнее задание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166360" y="18745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Составьте схему эвакуации из своей квартиры или дома: основной и запасной выходы, место сбора. Покажите её семье.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Источники: МЧС России — порядок применения огнетушителей, правила поведения при пожаре в квартире; ГОСТ 27331 (классы пожаров). Сведения актуальны на октябрь 2026 г.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ЗР Лысково">
  <a:themeElements>
    <a:clrScheme name="ОБЗР Лысково">
      <a:dk1>
        <a:srgbClr val="2C3E50"/>
      </a:dk1>
      <a:lt1>
        <a:srgbClr val="FFFFFF"/>
      </a:lt1>
      <a:dk2>
        <a:srgbClr val="003D7A"/>
      </a:dk2>
      <a:lt2>
        <a:srgbClr val="F5F7FA"/>
      </a:lt2>
      <a:accent1>
        <a:srgbClr val="003D7A"/>
      </a:accent1>
      <a:accent2>
        <a:srgbClr val="D32F2F"/>
      </a:accent2>
      <a:accent3>
        <a:srgbClr val="2E7D32"/>
      </a:accent3>
      <a:accent4>
        <a:srgbClr val="B45309"/>
      </a:accent4>
      <a:accent5>
        <a:srgbClr val="00518A"/>
      </a:accent5>
      <a:accent6>
        <a:srgbClr val="5F6C75"/>
      </a:accent6>
      <a:hlink>
        <a:srgbClr val="00518A"/>
      </a:hlink>
      <a:folHlink>
        <a:srgbClr val="5F6C75"/>
      </a:folHlink>
    </a:clrScheme>
    <a:fontScheme name="ОБЗР Лысково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Практикум «Пожарная безопасность»</dc:title>
  <dc:subject>Безопасность жизнедеятельности</dc:subject>
  <dc:creator>Дёмин А.Ю.</dc:creator>
  <cp:lastModifiedBy>Дёмин А.Ю.</cp:lastModifiedBy>
  <cp:revision>1</cp:revision>
  <dcterms:created xsi:type="dcterms:W3CDTF">2026-10-05T16:50:03Z</dcterms:created>
  <dcterms:modified xsi:type="dcterms:W3CDTF">2026-10-05T16:50:03Z</dcterms:modified>
</cp:coreProperties>
</file>