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ведение" id="{245cc820-8748-8294-8452-b2f608f6e89f}">
          <p14:sldIdLst>
            <p14:sldId id="256"/>
            <p14:sldId id="257"/>
          </p14:sldIdLst>
        </p14:section>
        <p14:section name="Основная часть" id="{a375beee-def9-3117-fa99-4d479253a56f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  <p14:section name="Закрепление" id="{179276da-9326-ebda-6968-398922622efe}">
          <p14:sldIdLst>
            <p14:sldId id="269"/>
            <p14:sldId id="270"/>
            <p14:sldId id="27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Урок по рекомендациям МЧС России. Старшеклассники сами планируют поездки и походы, поэтому делаем упор на подготовку и алгоритмы действий. 1–2 минуты на вступление.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Попросите учеников назвать свой самый запоминающийся отдых и подумать, какие риски в нём были.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Любая поездка или поход начинается с подготовки. Задайте вопросы классу: что будет, если не знать маршрута и погоды.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Для организованных групп действуют правила уведомления МЧС о туристских маршрутах; порядок смотрите на сайте МЧС вашего региона. Для самостоятельных выездов — обязательно сообщить близким.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Список универсальный. Конкретный набор зависит от длительности и сезона. Одежда — по погоде, обувь — разношенная.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Опираться на рекомендации МЧС для туристов: остановиться, успокоиться, не метаться. По возможности звонить 112. Не тратить силы зря.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Клещей лучше удалять в медицинском учреждении. Костёр — только в разрешённых местах и вне периода особого противопожарного режима. Костёр обязательно залить до полного прекращения тления.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Главное — сообщить и уйти. По рекомендациям МЧС: выходить из зоны пожара перпендикулярно направлению распространения огня, не по ветру; дышать через влажную ткань; искать водоём или дорогу.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Подробности — в уроке 9 класса «Безопасное поведение на водоёмах». Цифры по рекомендациям МЧС России.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Признаки переохлаждения и теплового удара обсуждайте общими словами; детальную первую помощь отрабатывайте в модуле «Основы медицинских знаний». При ухудшении самочувствия — вызывать скорую.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Общие правила. Конкретные требования зависят от страны и сезона; перед поездкой за рубеж проверьте сайт МИД России и условия страховки.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Универсальный порядок: оценить опасность, позвать помощь, оказать первую помощь, организовать ожидание.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Класс делится на три группы; каждая получает ситуацию, обсуждает 3 минуты и представляет алгоритм. Эталоны — на слайдах выше.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Устный опрос или короткая запись. Ответы — на следующем слайде.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Если ученики не уверены — вернитесь к слайдам про лес и воду.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Подведите итоги за 2 минуты. Лучшие планы можно разместить на странице класса.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tx2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accent6"/>
                </a:solidFill>
              </a:rPr>
              <a:t>БЖ · 11 класс · Дёмин А.Ю., МБОУ СШ № 2 г. Лысково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25880"/>
            <a:ext cx="5669280" cy="20116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34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ND">
    <p:bg>
      <p:bgPr>
        <a:solidFill>
          <a:schemeClr val="accent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6858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chemeClr val="bg2"/>
                </a:solidFill>
              </a:rPr>
              <a:t>БЖ · 11 класс · Дёмин А.Ю., МБОУ СШ № 2 г. Лысково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2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548640" y="1325880"/>
            <a:ext cx="566928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Безопасный отдых и туризм</a:t>
            </a:r>
            <a:endParaRPr lang="en-US" sz="3400" dirty="0"/>
          </a:p>
        </p:txBody>
      </p:sp>
      <p:sp>
        <p:nvSpPr>
          <p:cNvPr id="4" name="Фон-круг 1"/>
          <p:cNvSpPr/>
          <p:nvPr/>
        </p:nvSpPr>
        <p:spPr>
          <a:xfrm>
            <a:off x="5943600" y="-1188720"/>
            <a:ext cx="4754880" cy="4754880"/>
          </a:xfrm>
          <a:prstGeom prst="ellipse">
            <a:avLst/>
          </a:prstGeom>
          <a:solidFill>
            <a:schemeClr val="accent5">
              <a:alpha val="65000"/>
            </a:schemeClr>
          </a:solidFill>
          <a:ln/>
        </p:spPr>
      </p:sp>
      <p:sp>
        <p:nvSpPr>
          <p:cNvPr id="5" name="Фон-круг 2"/>
          <p:cNvSpPr/>
          <p:nvPr/>
        </p:nvSpPr>
        <p:spPr>
          <a:xfrm>
            <a:off x="6583680" y="3200400"/>
            <a:ext cx="3291840" cy="3291840"/>
          </a:xfrm>
          <a:prstGeom prst="ellipse">
            <a:avLst/>
          </a:prstGeom>
          <a:solidFill>
            <a:schemeClr val="accent5">
              <a:alpha val="40000"/>
            </a:schemeClr>
          </a:solidFill>
          <a:ln/>
        </p:spPr>
      </p:sp>
      <p:sp>
        <p:nvSpPr>
          <p:cNvPr id="6" name="Круг иконки"/>
          <p:cNvSpPr/>
          <p:nvPr/>
        </p:nvSpPr>
        <p:spPr>
          <a:xfrm>
            <a:off x="6492240" y="1417320"/>
            <a:ext cx="2011680" cy="201168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7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975043" y="1900123"/>
            <a:ext cx="1046074" cy="1046074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48640" y="777240"/>
            <a:ext cx="56692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bg2"/>
                </a:solidFill>
              </a:rPr>
              <a:t>Безопасность жизнедеятельности · 11 класс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548640" y="4114800"/>
            <a:ext cx="5669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bg2"/>
                </a:solidFill>
              </a:rPr>
              <a:t>Дёмин А.Ю. · МБОУ СШ № 2 г. Лысково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Какой бывает отдых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397764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40080" y="1714500"/>
            <a:ext cx="548640" cy="5486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754" y="1846174"/>
            <a:ext cx="285293" cy="28529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1188720"/>
            <a:ext cx="2926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Лес и поход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Прогулки, пешие походы, ночёвки на природе.</a:t>
            </a:r>
            <a:endParaRPr lang="en-US" sz="1400" dirty="0"/>
          </a:p>
        </p:txBody>
      </p:sp>
      <p:sp>
        <p:nvSpPr>
          <p:cNvPr id="8" name="Карточка"/>
          <p:cNvSpPr/>
          <p:nvPr/>
        </p:nvSpPr>
        <p:spPr>
          <a:xfrm>
            <a:off x="4709160" y="1188720"/>
            <a:ext cx="397764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Круг иконки"/>
          <p:cNvSpPr/>
          <p:nvPr/>
        </p:nvSpPr>
        <p:spPr>
          <a:xfrm>
            <a:off x="4892040" y="171450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3714" y="1846174"/>
            <a:ext cx="285293" cy="28529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623560" y="1188720"/>
            <a:ext cx="2926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Отдых у воды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Река, озеро, море, пляж, лёд зимой.</a:t>
            </a:r>
            <a:endParaRPr lang="en-US" sz="14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3017520"/>
            <a:ext cx="397764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Круг иконки"/>
          <p:cNvSpPr/>
          <p:nvPr/>
        </p:nvSpPr>
        <p:spPr>
          <a:xfrm>
            <a:off x="640080" y="354330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4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54" y="3674974"/>
            <a:ext cx="285293" cy="28529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371600" y="3017520"/>
            <a:ext cx="2926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Зимой и в жару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Лыжи, прогулки на морозе, летняя жара.</a:t>
            </a:r>
            <a:endParaRPr lang="en-US" sz="1400" dirty="0"/>
          </a:p>
        </p:txBody>
      </p:sp>
      <p:sp>
        <p:nvSpPr>
          <p:cNvPr id="16" name="Карточка"/>
          <p:cNvSpPr/>
          <p:nvPr/>
        </p:nvSpPr>
        <p:spPr>
          <a:xfrm>
            <a:off x="4709160" y="3017520"/>
            <a:ext cx="397764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Круг иконки"/>
          <p:cNvSpPr/>
          <p:nvPr/>
        </p:nvSpPr>
        <p:spPr>
          <a:xfrm>
            <a:off x="4892040" y="354330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8" name="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3714" y="3674974"/>
            <a:ext cx="285293" cy="285293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5623560" y="3017520"/>
            <a:ext cx="292608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Поездки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 России и за рубеж, отели и экскурсии.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Подготовка: шесть вопросов до выезда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Номер"/>
          <p:cNvSpPr/>
          <p:nvPr/>
        </p:nvSpPr>
        <p:spPr>
          <a:xfrm>
            <a:off x="640080" y="1371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234440" y="13716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Куда и когда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19659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Маршрут, сроки, пути отхода</a:t>
            </a:r>
            <a:endParaRPr lang="en-US" sz="1400" dirty="0"/>
          </a:p>
        </p:txBody>
      </p:sp>
      <p:sp>
        <p:nvSpPr>
          <p:cNvPr id="9" name="Карточка"/>
          <p:cNvSpPr/>
          <p:nvPr/>
        </p:nvSpPr>
        <p:spPr>
          <a:xfrm>
            <a:off x="3291840" y="11887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0" name="Номер"/>
          <p:cNvSpPr/>
          <p:nvPr/>
        </p:nvSpPr>
        <p:spPr>
          <a:xfrm>
            <a:off x="3474720" y="1371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347472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2" name="Text 9"/>
          <p:cNvSpPr txBox="1"/>
          <p:nvPr/>
        </p:nvSpPr>
        <p:spPr>
          <a:xfrm>
            <a:off x="4069080" y="13716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 кем</a:t>
            </a:r>
            <a:endParaRPr lang="en-US" sz="1600" dirty="0"/>
          </a:p>
        </p:txBody>
      </p:sp>
      <p:sp>
        <p:nvSpPr>
          <p:cNvPr id="13" name="Text 10"/>
          <p:cNvSpPr txBox="1"/>
          <p:nvPr/>
        </p:nvSpPr>
        <p:spPr>
          <a:xfrm>
            <a:off x="3474720" y="19659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Группа, опытный старший, распределение обязанностей</a:t>
            </a:r>
            <a:endParaRPr lang="en-US" sz="1400" dirty="0"/>
          </a:p>
        </p:txBody>
      </p:sp>
      <p:sp>
        <p:nvSpPr>
          <p:cNvPr id="14" name="Карточка"/>
          <p:cNvSpPr/>
          <p:nvPr/>
        </p:nvSpPr>
        <p:spPr>
          <a:xfrm>
            <a:off x="6126480" y="11887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5" name="Номер"/>
          <p:cNvSpPr/>
          <p:nvPr/>
        </p:nvSpPr>
        <p:spPr>
          <a:xfrm>
            <a:off x="6309360" y="13716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6" name="Text 13"/>
          <p:cNvSpPr txBox="1"/>
          <p:nvPr/>
        </p:nvSpPr>
        <p:spPr>
          <a:xfrm>
            <a:off x="6309360" y="13716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7" name="Text 14"/>
          <p:cNvSpPr txBox="1"/>
          <p:nvPr/>
        </p:nvSpPr>
        <p:spPr>
          <a:xfrm>
            <a:off x="6903720" y="13716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Погода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6309360" y="19659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Прогноз и сезонные риски в районе</a:t>
            </a:r>
            <a:endParaRPr lang="en-US" sz="1400" dirty="0"/>
          </a:p>
        </p:txBody>
      </p:sp>
      <p:sp>
        <p:nvSpPr>
          <p:cNvPr id="19" name="Карточка"/>
          <p:cNvSpPr/>
          <p:nvPr/>
        </p:nvSpPr>
        <p:spPr>
          <a:xfrm>
            <a:off x="457200" y="30175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0" name="Номер"/>
          <p:cNvSpPr/>
          <p:nvPr/>
        </p:nvSpPr>
        <p:spPr>
          <a:xfrm>
            <a:off x="640080" y="32004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1" name="Text 18"/>
          <p:cNvSpPr txBox="1"/>
          <p:nvPr/>
        </p:nvSpPr>
        <p:spPr>
          <a:xfrm>
            <a:off x="64008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22" name="Text 19"/>
          <p:cNvSpPr txBox="1"/>
          <p:nvPr/>
        </p:nvSpPr>
        <p:spPr>
          <a:xfrm>
            <a:off x="1234440" y="32004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Снаряжение</a:t>
            </a:r>
            <a:endParaRPr lang="en-US" sz="1600" dirty="0"/>
          </a:p>
        </p:txBody>
      </p:sp>
      <p:sp>
        <p:nvSpPr>
          <p:cNvPr id="23" name="Text 20"/>
          <p:cNvSpPr txBox="1"/>
          <p:nvPr/>
        </p:nvSpPr>
        <p:spPr>
          <a:xfrm>
            <a:off x="640080" y="37947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Одежда, обувь, вода, еда, аптечка</a:t>
            </a:r>
            <a:endParaRPr lang="en-US" sz="1400" dirty="0"/>
          </a:p>
        </p:txBody>
      </p:sp>
      <p:sp>
        <p:nvSpPr>
          <p:cNvPr id="24" name="Карточка"/>
          <p:cNvSpPr/>
          <p:nvPr/>
        </p:nvSpPr>
        <p:spPr>
          <a:xfrm>
            <a:off x="3291840" y="30175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5" name="Номер"/>
          <p:cNvSpPr/>
          <p:nvPr/>
        </p:nvSpPr>
        <p:spPr>
          <a:xfrm>
            <a:off x="3474720" y="32004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6" name="Text 23"/>
          <p:cNvSpPr txBox="1"/>
          <p:nvPr/>
        </p:nvSpPr>
        <p:spPr>
          <a:xfrm>
            <a:off x="347472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7" name="Text 24"/>
          <p:cNvSpPr txBox="1"/>
          <p:nvPr/>
        </p:nvSpPr>
        <p:spPr>
          <a:xfrm>
            <a:off x="4069080" y="32004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Связь</a:t>
            </a:r>
            <a:endParaRPr lang="en-US" sz="1600" dirty="0"/>
          </a:p>
        </p:txBody>
      </p:sp>
      <p:sp>
        <p:nvSpPr>
          <p:cNvPr id="28" name="Text 25"/>
          <p:cNvSpPr txBox="1"/>
          <p:nvPr/>
        </p:nvSpPr>
        <p:spPr>
          <a:xfrm>
            <a:off x="3474720" y="37947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Заряженный телефон, запасной аккумулятор</a:t>
            </a:r>
            <a:endParaRPr lang="en-US" sz="1400" dirty="0"/>
          </a:p>
        </p:txBody>
      </p:sp>
      <p:sp>
        <p:nvSpPr>
          <p:cNvPr id="29" name="Карточка"/>
          <p:cNvSpPr/>
          <p:nvPr/>
        </p:nvSpPr>
        <p:spPr>
          <a:xfrm>
            <a:off x="6126480" y="3017520"/>
            <a:ext cx="2560320" cy="1600200"/>
          </a:xfrm>
          <a:prstGeom prst="roundRect">
            <a:avLst>
              <a:gd name="adj" fmla="val 571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30" name="Номер"/>
          <p:cNvSpPr/>
          <p:nvPr/>
        </p:nvSpPr>
        <p:spPr>
          <a:xfrm>
            <a:off x="6309360" y="3200400"/>
            <a:ext cx="457200" cy="45720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31" name="Text 28"/>
          <p:cNvSpPr txBox="1"/>
          <p:nvPr/>
        </p:nvSpPr>
        <p:spPr>
          <a:xfrm>
            <a:off x="6309360" y="320040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6</a:t>
            </a:r>
            <a:endParaRPr lang="en-US" sz="1800" dirty="0"/>
          </a:p>
        </p:txBody>
      </p:sp>
      <p:sp>
        <p:nvSpPr>
          <p:cNvPr id="32" name="Text 29"/>
          <p:cNvSpPr txBox="1"/>
          <p:nvPr/>
        </p:nvSpPr>
        <p:spPr>
          <a:xfrm>
            <a:off x="6903720" y="3200400"/>
            <a:ext cx="1645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Договорённости</a:t>
            </a:r>
            <a:endParaRPr lang="en-US" sz="1600" dirty="0"/>
          </a:p>
        </p:txBody>
      </p:sp>
      <p:sp>
        <p:nvSpPr>
          <p:cNvPr id="33" name="Text 30"/>
          <p:cNvSpPr txBox="1"/>
          <p:nvPr/>
        </p:nvSpPr>
        <p:spPr>
          <a:xfrm>
            <a:off x="6309360" y="37947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Кто знает о маршруте и когда ты выйдешь на связь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Сообщи о маршруте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40080" y="1285875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143" y="1421938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35608" y="1188720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Близким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Маршрут, сроки, контактные телефоны, время возвращения</a:t>
            </a:r>
            <a:endParaRPr lang="en-US" sz="14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2077974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Круг иконки"/>
          <p:cNvSpPr/>
          <p:nvPr/>
        </p:nvSpPr>
        <p:spPr>
          <a:xfrm>
            <a:off x="640080" y="2175129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0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43" y="2311192"/>
            <a:ext cx="294803" cy="29480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435608" y="2077974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МЧС для организованных групп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Уведомление о маршруте по правилам региона</a:t>
            </a:r>
            <a:endParaRPr lang="en-US" sz="14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967228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Круг иконки"/>
          <p:cNvSpPr/>
          <p:nvPr/>
        </p:nvSpPr>
        <p:spPr>
          <a:xfrm>
            <a:off x="640080" y="3064383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4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43" y="3200446"/>
            <a:ext cx="294803" cy="29480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435608" y="2967228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Контрольный срок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Не вышел на связь — близкие знают, что делать</a:t>
            </a:r>
            <a:endParaRPr lang="en-US" sz="14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856482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Круг иконки"/>
          <p:cNvSpPr/>
          <p:nvPr/>
        </p:nvSpPr>
        <p:spPr>
          <a:xfrm>
            <a:off x="640080" y="3953637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8" name="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143" y="4089700"/>
            <a:ext cx="294803" cy="294803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435608" y="3856482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Держись маршрута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Не меняй маршрут без предупреждения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Что взять с собой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3977640" cy="1021080"/>
          </a:xfrm>
          <a:prstGeom prst="roundRect">
            <a:avLst>
              <a:gd name="adj" fmla="val 895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40080" y="1424940"/>
            <a:ext cx="548640" cy="548640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1754" y="1556614"/>
            <a:ext cx="285293" cy="28529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371600" y="1188720"/>
            <a:ext cx="292608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Документы и деньги</a:t>
            </a:r>
            <a:endParaRPr lang="en-US" sz="1400" dirty="0"/>
          </a:p>
        </p:txBody>
      </p:sp>
      <p:sp>
        <p:nvSpPr>
          <p:cNvPr id="8" name="Карточка"/>
          <p:cNvSpPr/>
          <p:nvPr/>
        </p:nvSpPr>
        <p:spPr>
          <a:xfrm>
            <a:off x="4709160" y="1188720"/>
            <a:ext cx="3977640" cy="1021080"/>
          </a:xfrm>
          <a:prstGeom prst="roundRect">
            <a:avLst>
              <a:gd name="adj" fmla="val 895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Круг иконки"/>
          <p:cNvSpPr/>
          <p:nvPr/>
        </p:nvSpPr>
        <p:spPr>
          <a:xfrm>
            <a:off x="4892040" y="142494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0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3714" y="1556614"/>
            <a:ext cx="285293" cy="28529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5623560" y="1188720"/>
            <a:ext cx="292608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Связь и запас заряда</a:t>
            </a:r>
            <a:endParaRPr lang="en-US" sz="14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392680"/>
            <a:ext cx="3977640" cy="1021080"/>
          </a:xfrm>
          <a:prstGeom prst="roundRect">
            <a:avLst>
              <a:gd name="adj" fmla="val 895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Круг иконки"/>
          <p:cNvSpPr/>
          <p:nvPr/>
        </p:nvSpPr>
        <p:spPr>
          <a:xfrm>
            <a:off x="640080" y="2628900"/>
            <a:ext cx="548640" cy="548640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4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1754" y="2760574"/>
            <a:ext cx="285293" cy="28529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371600" y="2392680"/>
            <a:ext cx="292608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Карта и компас</a:t>
            </a:r>
            <a:endParaRPr lang="en-US" sz="1400" dirty="0"/>
          </a:p>
        </p:txBody>
      </p:sp>
      <p:sp>
        <p:nvSpPr>
          <p:cNvPr id="16" name="Карточка"/>
          <p:cNvSpPr/>
          <p:nvPr/>
        </p:nvSpPr>
        <p:spPr>
          <a:xfrm>
            <a:off x="4709160" y="2392680"/>
            <a:ext cx="3977640" cy="1021080"/>
          </a:xfrm>
          <a:prstGeom prst="roundRect">
            <a:avLst>
              <a:gd name="adj" fmla="val 895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Круг иконки"/>
          <p:cNvSpPr/>
          <p:nvPr/>
        </p:nvSpPr>
        <p:spPr>
          <a:xfrm>
            <a:off x="4892040" y="2628900"/>
            <a:ext cx="548640" cy="548640"/>
          </a:xfrm>
          <a:prstGeom prst="ellipse">
            <a:avLst/>
          </a:prstGeom>
          <a:solidFill>
            <a:schemeClr val="accent5"/>
          </a:solidFill>
          <a:ln/>
        </p:spPr>
      </p:sp>
      <p:pic>
        <p:nvPicPr>
          <p:cNvPr id="18" name="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3714" y="2760574"/>
            <a:ext cx="285293" cy="285293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5623560" y="2392680"/>
            <a:ext cx="292608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Вода и еда</a:t>
            </a:r>
            <a:endParaRPr lang="en-US" sz="1400" dirty="0"/>
          </a:p>
        </p:txBody>
      </p:sp>
      <p:sp>
        <p:nvSpPr>
          <p:cNvPr id="20" name="Карточка"/>
          <p:cNvSpPr/>
          <p:nvPr/>
        </p:nvSpPr>
        <p:spPr>
          <a:xfrm>
            <a:off x="457200" y="3596640"/>
            <a:ext cx="3977640" cy="1021080"/>
          </a:xfrm>
          <a:prstGeom prst="roundRect">
            <a:avLst>
              <a:gd name="adj" fmla="val 895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1" name="Круг иконки"/>
          <p:cNvSpPr/>
          <p:nvPr/>
        </p:nvSpPr>
        <p:spPr>
          <a:xfrm>
            <a:off x="640080" y="3832860"/>
            <a:ext cx="548640" cy="548640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22" name="Иконка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1754" y="3964534"/>
            <a:ext cx="285293" cy="285293"/>
          </a:xfrm>
          <a:prstGeom prst="rect">
            <a:avLst/>
          </a:prstGeom>
        </p:spPr>
      </p:pic>
      <p:sp>
        <p:nvSpPr>
          <p:cNvPr id="23" name="Text 15"/>
          <p:cNvSpPr txBox="1"/>
          <p:nvPr/>
        </p:nvSpPr>
        <p:spPr>
          <a:xfrm>
            <a:off x="1371600" y="3596640"/>
            <a:ext cx="292608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Одежда и обувь</a:t>
            </a:r>
            <a:endParaRPr lang="en-US" sz="1400" dirty="0"/>
          </a:p>
        </p:txBody>
      </p:sp>
      <p:sp>
        <p:nvSpPr>
          <p:cNvPr id="24" name="Карточка"/>
          <p:cNvSpPr/>
          <p:nvPr/>
        </p:nvSpPr>
        <p:spPr>
          <a:xfrm>
            <a:off x="4709160" y="3596640"/>
            <a:ext cx="3977640" cy="1021080"/>
          </a:xfrm>
          <a:prstGeom prst="roundRect">
            <a:avLst>
              <a:gd name="adj" fmla="val 895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5" name="Круг иконки"/>
          <p:cNvSpPr/>
          <p:nvPr/>
        </p:nvSpPr>
        <p:spPr>
          <a:xfrm>
            <a:off x="4892040" y="3832860"/>
            <a:ext cx="548640" cy="548640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26" name="Иконка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23714" y="3964534"/>
            <a:ext cx="285293" cy="285293"/>
          </a:xfrm>
          <a:prstGeom prst="rect">
            <a:avLst/>
          </a:prstGeom>
        </p:spPr>
      </p:pic>
      <p:sp>
        <p:nvSpPr>
          <p:cNvPr id="27" name="Text 18"/>
          <p:cNvSpPr txBox="1"/>
          <p:nvPr/>
        </p:nvSpPr>
        <p:spPr>
          <a:xfrm>
            <a:off x="5623560" y="3596640"/>
            <a:ext cx="2926080" cy="1021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Аптечка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Заблудился в лесу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Номер"/>
          <p:cNvSpPr/>
          <p:nvPr/>
        </p:nvSpPr>
        <p:spPr>
          <a:xfrm>
            <a:off x="64008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Остановись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Успокойся, не паникуй, вспомни, где свернул</a:t>
            </a:r>
            <a:endParaRPr lang="en-US" sz="1400" dirty="0"/>
          </a:p>
        </p:txBody>
      </p:sp>
      <p:sp>
        <p:nvSpPr>
          <p:cNvPr id="9" name="Стрелка"/>
          <p:cNvSpPr/>
          <p:nvPr/>
        </p:nvSpPr>
        <p:spPr>
          <a:xfrm>
            <a:off x="227914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0" name="Карточка"/>
          <p:cNvSpPr/>
          <p:nvPr/>
        </p:nvSpPr>
        <p:spPr>
          <a:xfrm>
            <a:off x="261747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Номер"/>
          <p:cNvSpPr/>
          <p:nvPr/>
        </p:nvSpPr>
        <p:spPr>
          <a:xfrm>
            <a:off x="280035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280035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280035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Позвони 112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280035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Если есть связь, опиши ориентиры и место</a:t>
            </a:r>
            <a:endParaRPr lang="en-US" sz="1400" dirty="0"/>
          </a:p>
        </p:txBody>
      </p:sp>
      <p:sp>
        <p:nvSpPr>
          <p:cNvPr id="15" name="Стрелка"/>
          <p:cNvSpPr/>
          <p:nvPr/>
        </p:nvSpPr>
        <p:spPr>
          <a:xfrm>
            <a:off x="443941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6" name="Карточка"/>
          <p:cNvSpPr/>
          <p:nvPr/>
        </p:nvSpPr>
        <p:spPr>
          <a:xfrm>
            <a:off x="477774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Номер"/>
          <p:cNvSpPr/>
          <p:nvPr/>
        </p:nvSpPr>
        <p:spPr>
          <a:xfrm>
            <a:off x="496062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96062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496062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Подавай сигналы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496062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Свисток, яркая одежда, голос, костёр</a:t>
            </a:r>
            <a:endParaRPr lang="en-US" sz="1400" dirty="0"/>
          </a:p>
        </p:txBody>
      </p:sp>
      <p:sp>
        <p:nvSpPr>
          <p:cNvPr id="21" name="Стрелка"/>
          <p:cNvSpPr/>
          <p:nvPr/>
        </p:nvSpPr>
        <p:spPr>
          <a:xfrm>
            <a:off x="659968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22" name="Карточка"/>
          <p:cNvSpPr/>
          <p:nvPr/>
        </p:nvSpPr>
        <p:spPr>
          <a:xfrm>
            <a:off x="693801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3" name="Номер"/>
          <p:cNvSpPr/>
          <p:nvPr/>
        </p:nvSpPr>
        <p:spPr>
          <a:xfrm>
            <a:off x="712089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712089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712089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Жди помощи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712089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Не уходи далеко, береги силы и тепло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В лесу: клещи и костёр</a:t>
            </a:r>
            <a:endParaRPr lang="en-US" sz="2800" dirty="0"/>
          </a:p>
        </p:txBody>
      </p:sp>
      <p:sp>
        <p:nvSpPr>
          <p:cNvPr id="4" name="Заголовок колонки"/>
          <p:cNvSpPr/>
          <p:nvPr/>
        </p:nvSpPr>
        <p:spPr>
          <a:xfrm>
            <a:off x="457200" y="1188720"/>
            <a:ext cx="3977640" cy="594360"/>
          </a:xfrm>
          <a:prstGeom prst="roundRect">
            <a:avLst>
              <a:gd name="adj" fmla="val 15385"/>
            </a:avLst>
          </a:prstGeom>
          <a:solidFill>
            <a:schemeClr val="accent4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640080" y="1188720"/>
            <a:ext cx="3611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Клещи</a:t>
            </a:r>
            <a:endParaRPr lang="en-US" sz="1800" dirty="0"/>
          </a:p>
        </p:txBody>
      </p:sp>
      <p:sp>
        <p:nvSpPr>
          <p:cNvPr id="6" name="Карточка"/>
          <p:cNvSpPr/>
          <p:nvPr/>
        </p:nvSpPr>
        <p:spPr>
          <a:xfrm>
            <a:off x="457200" y="1920240"/>
            <a:ext cx="3977640" cy="2697480"/>
          </a:xfrm>
          <a:prstGeom prst="roundRect">
            <a:avLst>
              <a:gd name="adj" fmla="val 3390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685800" y="2057400"/>
            <a:ext cx="352044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Закрытая одежда, головной убор, репеллент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После прогулки осмотри тело и одежду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Присосался — обратись в медпункт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Лучше удалять в медицинском учреждении</a:t>
            </a:r>
            <a:endParaRPr lang="en-US" sz="1400" dirty="0"/>
          </a:p>
        </p:txBody>
      </p:sp>
      <p:sp>
        <p:nvSpPr>
          <p:cNvPr id="8" name="Заголовок колонки"/>
          <p:cNvSpPr/>
          <p:nvPr/>
        </p:nvSpPr>
        <p:spPr>
          <a:xfrm>
            <a:off x="4709160" y="1188720"/>
            <a:ext cx="3977640" cy="594360"/>
          </a:xfrm>
          <a:prstGeom prst="roundRect">
            <a:avLst>
              <a:gd name="adj" fmla="val 15385"/>
            </a:avLst>
          </a:prstGeom>
          <a:solidFill>
            <a:schemeClr val="accent2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892040" y="1188720"/>
            <a:ext cx="3611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Костёр</a:t>
            </a:r>
            <a:endParaRPr lang="en-US" sz="1800" dirty="0"/>
          </a:p>
        </p:txBody>
      </p:sp>
      <p:sp>
        <p:nvSpPr>
          <p:cNvPr id="10" name="Карточка"/>
          <p:cNvSpPr/>
          <p:nvPr/>
        </p:nvSpPr>
        <p:spPr>
          <a:xfrm>
            <a:off x="4709160" y="1920240"/>
            <a:ext cx="3977640" cy="2697480"/>
          </a:xfrm>
          <a:prstGeom prst="roundRect">
            <a:avLst>
              <a:gd name="adj" fmla="val 3390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4937760" y="2057400"/>
            <a:ext cx="352044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Только в разрешённых и оборудованных местах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Не разводи при сильном ветре и в сухую погоду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Не оставляй без присмотра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Залей водой или засыпь землёй до полного погашения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Лесной пожар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40080" y="1285875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143" y="1421938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35608" y="1188720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Сообщи 112 или 101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Назови место и что горит</a:t>
            </a:r>
            <a:endParaRPr lang="en-US" sz="14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2077974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Круг иконки"/>
          <p:cNvSpPr/>
          <p:nvPr/>
        </p:nvSpPr>
        <p:spPr>
          <a:xfrm>
            <a:off x="640080" y="2175129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0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43" y="2311192"/>
            <a:ext cx="294803" cy="29480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435608" y="2077974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Уходи в сторону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Перпендикулярно распространению огня, не по ветру</a:t>
            </a:r>
            <a:endParaRPr lang="en-US" sz="14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967228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Круг иконки"/>
          <p:cNvSpPr/>
          <p:nvPr/>
        </p:nvSpPr>
        <p:spPr>
          <a:xfrm>
            <a:off x="640080" y="3064383"/>
            <a:ext cx="566928" cy="566928"/>
          </a:xfrm>
          <a:prstGeom prst="ellipse">
            <a:avLst/>
          </a:prstGeom>
          <a:solidFill>
            <a:schemeClr val="accent6"/>
          </a:solidFill>
          <a:ln/>
        </p:spPr>
      </p:sp>
      <p:pic>
        <p:nvPicPr>
          <p:cNvPr id="14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43" y="3200446"/>
            <a:ext cx="294803" cy="29480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435608" y="2967228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Дыши через влажную ткань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Закрой нос и рот, двигайся быстро и спокойно</a:t>
            </a:r>
            <a:endParaRPr lang="en-US" sz="14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856482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Круг иконки"/>
          <p:cNvSpPr/>
          <p:nvPr/>
        </p:nvSpPr>
        <p:spPr>
          <a:xfrm>
            <a:off x="640080" y="3953637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8" name="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143" y="4089700"/>
            <a:ext cx="294803" cy="294803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435608" y="3856482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Ищи опору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Выходи к дороге, просеке, водоёму или большой поляне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У воды: главное повторить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2560320" cy="2468880"/>
          </a:xfrm>
          <a:prstGeom prst="roundRect">
            <a:avLst>
              <a:gd name="adj" fmla="val 370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640080" y="14173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chemeClr val="accent1"/>
                </a:solidFill>
              </a:rPr>
              <a:t>18–19 °C</a:t>
            </a:r>
            <a:endParaRPr lang="en-US" sz="3600" dirty="0"/>
          </a:p>
        </p:txBody>
      </p:sp>
      <p:sp>
        <p:nvSpPr>
          <p:cNvPr id="6" name="Text 3"/>
          <p:cNvSpPr txBox="1"/>
          <p:nvPr/>
        </p:nvSpPr>
        <p:spPr>
          <a:xfrm>
            <a:off x="640080" y="2377440"/>
            <a:ext cx="2194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вода: нижняя граница комфортного купания</a:t>
            </a:r>
            <a:endParaRPr lang="en-US" sz="1400" dirty="0"/>
          </a:p>
        </p:txBody>
      </p:sp>
      <p:sp>
        <p:nvSpPr>
          <p:cNvPr id="7" name="Карточка"/>
          <p:cNvSpPr/>
          <p:nvPr/>
        </p:nvSpPr>
        <p:spPr>
          <a:xfrm>
            <a:off x="3291840" y="1188720"/>
            <a:ext cx="2560320" cy="2468880"/>
          </a:xfrm>
          <a:prstGeom prst="roundRect">
            <a:avLst>
              <a:gd name="adj" fmla="val 370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3474720" y="14173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chemeClr val="accent2"/>
                </a:solidFill>
              </a:rPr>
              <a:t>7 см</a:t>
            </a:r>
            <a:endParaRPr lang="en-US" sz="4000" dirty="0"/>
          </a:p>
        </p:txBody>
      </p:sp>
      <p:sp>
        <p:nvSpPr>
          <p:cNvPr id="9" name="Text 6"/>
          <p:cNvSpPr txBox="1"/>
          <p:nvPr/>
        </p:nvSpPr>
        <p:spPr>
          <a:xfrm>
            <a:off x="3474720" y="2377440"/>
            <a:ext cx="2194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безопасная толщина льда для одного человека</a:t>
            </a:r>
            <a:endParaRPr lang="en-US" sz="1400" dirty="0"/>
          </a:p>
        </p:txBody>
      </p:sp>
      <p:sp>
        <p:nvSpPr>
          <p:cNvPr id="10" name="Карточка"/>
          <p:cNvSpPr/>
          <p:nvPr/>
        </p:nvSpPr>
        <p:spPr>
          <a:xfrm>
            <a:off x="6126480" y="1188720"/>
            <a:ext cx="2560320" cy="2468880"/>
          </a:xfrm>
          <a:prstGeom prst="roundRect">
            <a:avLst>
              <a:gd name="adj" fmla="val 3704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6309360" y="1417320"/>
            <a:ext cx="21945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chemeClr val="accent3"/>
                </a:solidFill>
              </a:rPr>
              <a:t>112</a:t>
            </a:r>
            <a:endParaRPr lang="en-US" sz="4400" dirty="0"/>
          </a:p>
        </p:txBody>
      </p:sp>
      <p:sp>
        <p:nvSpPr>
          <p:cNvPr id="12" name="Text 9"/>
          <p:cNvSpPr txBox="1"/>
          <p:nvPr/>
        </p:nvSpPr>
        <p:spPr>
          <a:xfrm>
            <a:off x="6309360" y="2377440"/>
            <a:ext cx="21945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единый номер вызова экстренных служб</a:t>
            </a:r>
            <a:endParaRPr lang="en-US" sz="1400" dirty="0"/>
          </a:p>
        </p:txBody>
      </p:sp>
      <p:sp>
        <p:nvSpPr>
          <p:cNvPr id="13" name="Вывод"/>
          <p:cNvSpPr/>
          <p:nvPr/>
        </p:nvSpPr>
        <p:spPr>
          <a:xfrm>
            <a:off x="457200" y="3886200"/>
            <a:ext cx="8229600" cy="640080"/>
          </a:xfrm>
          <a:prstGeom prst="roundRect">
            <a:avLst>
              <a:gd name="adj" fmla="val 14286"/>
            </a:avLst>
          </a:prstGeom>
          <a:solidFill>
            <a:schemeClr val="accent1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731520" y="3886200"/>
            <a:ext cx="76809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</a:rPr>
              <a:t>Не одному, не в нетрезвом виде, только в разрешённых местах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Холод и жара</a:t>
            </a:r>
            <a:endParaRPr lang="en-US" sz="2800" dirty="0"/>
          </a:p>
        </p:txBody>
      </p:sp>
      <p:sp>
        <p:nvSpPr>
          <p:cNvPr id="4" name="Заголовок колонки"/>
          <p:cNvSpPr/>
          <p:nvPr/>
        </p:nvSpPr>
        <p:spPr>
          <a:xfrm>
            <a:off x="457200" y="1188720"/>
            <a:ext cx="3977640" cy="594360"/>
          </a:xfrm>
          <a:prstGeom prst="roundRect">
            <a:avLst>
              <a:gd name="adj" fmla="val 15385"/>
            </a:avLst>
          </a:prstGeom>
          <a:solidFill>
            <a:schemeClr val="accent1"/>
          </a:solidFill>
          <a:ln/>
        </p:spPr>
      </p:sp>
      <p:sp>
        <p:nvSpPr>
          <p:cNvPr id="5" name="Text 2"/>
          <p:cNvSpPr txBox="1"/>
          <p:nvPr/>
        </p:nvSpPr>
        <p:spPr>
          <a:xfrm>
            <a:off x="640080" y="1188720"/>
            <a:ext cx="3611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Холод</a:t>
            </a:r>
            <a:endParaRPr lang="en-US" sz="1800" dirty="0"/>
          </a:p>
        </p:txBody>
      </p:sp>
      <p:sp>
        <p:nvSpPr>
          <p:cNvPr id="6" name="Карточка"/>
          <p:cNvSpPr/>
          <p:nvPr/>
        </p:nvSpPr>
        <p:spPr>
          <a:xfrm>
            <a:off x="457200" y="1920240"/>
            <a:ext cx="3977640" cy="2697480"/>
          </a:xfrm>
          <a:prstGeom prst="roundRect">
            <a:avLst>
              <a:gd name="adj" fmla="val 3390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7" name="Text 4"/>
          <p:cNvSpPr txBox="1"/>
          <p:nvPr/>
        </p:nvSpPr>
        <p:spPr>
          <a:xfrm>
            <a:off x="685800" y="2057400"/>
            <a:ext cx="352044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Одежда в несколько слоёв, защита от ветра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Мокрая одежда — смени на сухую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Онемение и побеление кожи — в тепло, не растирай снегом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Серьёзно — вызови скорую</a:t>
            </a:r>
            <a:endParaRPr lang="en-US" sz="1400" dirty="0"/>
          </a:p>
        </p:txBody>
      </p:sp>
      <p:sp>
        <p:nvSpPr>
          <p:cNvPr id="8" name="Заголовок колонки"/>
          <p:cNvSpPr/>
          <p:nvPr/>
        </p:nvSpPr>
        <p:spPr>
          <a:xfrm>
            <a:off x="4709160" y="1188720"/>
            <a:ext cx="3977640" cy="594360"/>
          </a:xfrm>
          <a:prstGeom prst="roundRect">
            <a:avLst>
              <a:gd name="adj" fmla="val 15385"/>
            </a:avLst>
          </a:prstGeom>
          <a:solidFill>
            <a:schemeClr val="accent4"/>
          </a:solidFill>
          <a:ln/>
        </p:spPr>
      </p:sp>
      <p:sp>
        <p:nvSpPr>
          <p:cNvPr id="9" name="Text 6"/>
          <p:cNvSpPr txBox="1"/>
          <p:nvPr/>
        </p:nvSpPr>
        <p:spPr>
          <a:xfrm>
            <a:off x="4892040" y="1188720"/>
            <a:ext cx="361188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Жара</a:t>
            </a:r>
            <a:endParaRPr lang="en-US" sz="1800" dirty="0"/>
          </a:p>
        </p:txBody>
      </p:sp>
      <p:sp>
        <p:nvSpPr>
          <p:cNvPr id="10" name="Карточка"/>
          <p:cNvSpPr/>
          <p:nvPr/>
        </p:nvSpPr>
        <p:spPr>
          <a:xfrm>
            <a:off x="4709160" y="1920240"/>
            <a:ext cx="3977640" cy="2697480"/>
          </a:xfrm>
          <a:prstGeom prst="roundRect">
            <a:avLst>
              <a:gd name="adj" fmla="val 3390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4937760" y="2057400"/>
            <a:ext cx="3520440" cy="251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Головной убор, лёгкая одежда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Пей достаточно воды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Слабость, головная боль, тошнота — в тень и прохладу</a:t>
            </a:r>
            <a:endParaRPr lang="en-US" sz="14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400" dirty="0">
                <a:solidFill>
                  <a:schemeClr val="tx1"/>
                </a:solidFill>
              </a:rPr>
              <a:t>Серьёзно — вызови скорую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В поездке по России и за рубеж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40080" y="1285875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6143" y="1421938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1435608" y="1188720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Правила страны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Узнай заранее правила въезда и местные законы</a:t>
            </a:r>
            <a:endParaRPr lang="en-US" sz="14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2077974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Круг иконки"/>
          <p:cNvSpPr/>
          <p:nvPr/>
        </p:nvSpPr>
        <p:spPr>
          <a:xfrm>
            <a:off x="640080" y="2175129"/>
            <a:ext cx="566928" cy="566928"/>
          </a:xfrm>
          <a:prstGeom prst="ellipse">
            <a:avLst/>
          </a:prstGeom>
          <a:solidFill>
            <a:schemeClr val="accent2"/>
          </a:solidFill>
          <a:ln/>
        </p:spPr>
      </p:sp>
      <p:pic>
        <p:nvPicPr>
          <p:cNvPr id="10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6143" y="2311192"/>
            <a:ext cx="294803" cy="294803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435608" y="2077974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Медицинская страховка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За рубежом — обязательно; изучи, что она покрывает</a:t>
            </a:r>
            <a:endParaRPr lang="en-US" sz="14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967228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Круг иконки"/>
          <p:cNvSpPr/>
          <p:nvPr/>
        </p:nvSpPr>
        <p:spPr>
          <a:xfrm>
            <a:off x="640080" y="3064383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4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6143" y="3200446"/>
            <a:ext cx="294803" cy="294803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435608" y="2967228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Копии документов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Храни отдельно от оригиналов, в телефоне и на бумаге</a:t>
            </a:r>
            <a:endParaRPr lang="en-US" sz="14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856482"/>
            <a:ext cx="8229600" cy="761238"/>
          </a:xfrm>
          <a:prstGeom prst="roundRect">
            <a:avLst>
              <a:gd name="adj" fmla="val 12012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Круг иконки"/>
          <p:cNvSpPr/>
          <p:nvPr/>
        </p:nvSpPr>
        <p:spPr>
          <a:xfrm>
            <a:off x="640080" y="3953637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18" name="Иконка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143" y="4089700"/>
            <a:ext cx="294803" cy="294803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435608" y="3856482"/>
            <a:ext cx="7022592" cy="7612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Контакты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Номера консульства и посольства, экстренных служб страны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Алгоритм при ЧП в походе или поездке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Номер"/>
          <p:cNvSpPr/>
          <p:nvPr/>
        </p:nvSpPr>
        <p:spPr>
          <a:xfrm>
            <a:off x="64008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64008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Оцени опасность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64008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Не создавай новую угрозу себе и группе</a:t>
            </a:r>
            <a:endParaRPr lang="en-US" sz="1400" dirty="0"/>
          </a:p>
        </p:txBody>
      </p:sp>
      <p:sp>
        <p:nvSpPr>
          <p:cNvPr id="9" name="Стрелка"/>
          <p:cNvSpPr/>
          <p:nvPr/>
        </p:nvSpPr>
        <p:spPr>
          <a:xfrm>
            <a:off x="227914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0" name="Карточка"/>
          <p:cNvSpPr/>
          <p:nvPr/>
        </p:nvSpPr>
        <p:spPr>
          <a:xfrm>
            <a:off x="261747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Номер"/>
          <p:cNvSpPr/>
          <p:nvPr/>
        </p:nvSpPr>
        <p:spPr>
          <a:xfrm>
            <a:off x="280035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280035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3" name="Text 10"/>
          <p:cNvSpPr txBox="1"/>
          <p:nvPr/>
        </p:nvSpPr>
        <p:spPr>
          <a:xfrm>
            <a:off x="280035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Позови помощь</a:t>
            </a:r>
            <a:endParaRPr lang="en-US" sz="1600" dirty="0"/>
          </a:p>
        </p:txBody>
      </p:sp>
      <p:sp>
        <p:nvSpPr>
          <p:cNvPr id="14" name="Text 11"/>
          <p:cNvSpPr txBox="1"/>
          <p:nvPr/>
        </p:nvSpPr>
        <p:spPr>
          <a:xfrm>
            <a:off x="280035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Позвони 112, назови место и что случилось</a:t>
            </a:r>
            <a:endParaRPr lang="en-US" sz="1400" dirty="0"/>
          </a:p>
        </p:txBody>
      </p:sp>
      <p:sp>
        <p:nvSpPr>
          <p:cNvPr id="15" name="Стрелка"/>
          <p:cNvSpPr/>
          <p:nvPr/>
        </p:nvSpPr>
        <p:spPr>
          <a:xfrm>
            <a:off x="443941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16" name="Карточка"/>
          <p:cNvSpPr/>
          <p:nvPr/>
        </p:nvSpPr>
        <p:spPr>
          <a:xfrm>
            <a:off x="477774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Номер"/>
          <p:cNvSpPr/>
          <p:nvPr/>
        </p:nvSpPr>
        <p:spPr>
          <a:xfrm>
            <a:off x="496062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496062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496062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Окажи первую помощь</a:t>
            </a:r>
            <a:endParaRPr lang="en-US" sz="1600" dirty="0"/>
          </a:p>
        </p:txBody>
      </p:sp>
      <p:sp>
        <p:nvSpPr>
          <p:cNvPr id="20" name="Text 17"/>
          <p:cNvSpPr txBox="1"/>
          <p:nvPr/>
        </p:nvSpPr>
        <p:spPr>
          <a:xfrm>
            <a:off x="496062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Только то, что умеешь, до приезда скорой</a:t>
            </a:r>
            <a:endParaRPr lang="en-US" sz="1400" dirty="0"/>
          </a:p>
        </p:txBody>
      </p:sp>
      <p:sp>
        <p:nvSpPr>
          <p:cNvPr id="21" name="Стрелка"/>
          <p:cNvSpPr/>
          <p:nvPr/>
        </p:nvSpPr>
        <p:spPr>
          <a:xfrm>
            <a:off x="6599682" y="2697480"/>
            <a:ext cx="265176" cy="274320"/>
          </a:xfrm>
          <a:prstGeom prst="rightArrow">
            <a:avLst/>
          </a:prstGeom>
          <a:solidFill>
            <a:schemeClr val="accent6"/>
          </a:solidFill>
          <a:ln/>
        </p:spPr>
      </p:sp>
      <p:sp>
        <p:nvSpPr>
          <p:cNvPr id="22" name="Карточка"/>
          <p:cNvSpPr/>
          <p:nvPr/>
        </p:nvSpPr>
        <p:spPr>
          <a:xfrm>
            <a:off x="6938010" y="1234440"/>
            <a:ext cx="1748790" cy="3200400"/>
          </a:xfrm>
          <a:prstGeom prst="roundRect">
            <a:avLst>
              <a:gd name="adj" fmla="val 52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3" name="Номер"/>
          <p:cNvSpPr/>
          <p:nvPr/>
        </p:nvSpPr>
        <p:spPr>
          <a:xfrm>
            <a:off x="7120890" y="1417320"/>
            <a:ext cx="502920" cy="502920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4" name="Text 21"/>
          <p:cNvSpPr txBox="1"/>
          <p:nvPr/>
        </p:nvSpPr>
        <p:spPr>
          <a:xfrm>
            <a:off x="7120890" y="1417320"/>
            <a:ext cx="5029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25" name="Text 22"/>
          <p:cNvSpPr txBox="1"/>
          <p:nvPr/>
        </p:nvSpPr>
        <p:spPr>
          <a:xfrm>
            <a:off x="7120890" y="2103120"/>
            <a:ext cx="138303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Организуй ожидание</a:t>
            </a:r>
            <a:endParaRPr lang="en-US" sz="1600" dirty="0"/>
          </a:p>
        </p:txBody>
      </p:sp>
      <p:sp>
        <p:nvSpPr>
          <p:cNvPr id="26" name="Text 23"/>
          <p:cNvSpPr txBox="1"/>
          <p:nvPr/>
        </p:nvSpPr>
        <p:spPr>
          <a:xfrm>
            <a:off x="7120890" y="2743200"/>
            <a:ext cx="138303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Тепло, укрытие, метка места, вода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Разбор ситуаций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2560320" cy="34290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Круг иконки"/>
          <p:cNvSpPr/>
          <p:nvPr/>
        </p:nvSpPr>
        <p:spPr>
          <a:xfrm>
            <a:off x="658368" y="1389888"/>
            <a:ext cx="566928" cy="566928"/>
          </a:xfrm>
          <a:prstGeom prst="ellipse">
            <a:avLst/>
          </a:prstGeom>
          <a:solidFill>
            <a:schemeClr val="accent4"/>
          </a:solidFill>
          <a:ln/>
        </p:spPr>
      </p:sp>
      <p:pic>
        <p:nvPicPr>
          <p:cNvPr id="6" name="Иконка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4431" y="1525951"/>
            <a:ext cx="294803" cy="294803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65836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Группа заблудилась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658368" y="2670048"/>
            <a:ext cx="2157984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Что делаете: остановиться, 112, сигналы, не расходиться.</a:t>
            </a:r>
            <a:endParaRPr lang="en-US" sz="1400" dirty="0"/>
          </a:p>
        </p:txBody>
      </p:sp>
      <p:sp>
        <p:nvSpPr>
          <p:cNvPr id="9" name="Карточка"/>
          <p:cNvSpPr/>
          <p:nvPr/>
        </p:nvSpPr>
        <p:spPr>
          <a:xfrm>
            <a:off x="3291840" y="1188720"/>
            <a:ext cx="2560320" cy="34290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0" name="Круг иконки"/>
          <p:cNvSpPr/>
          <p:nvPr/>
        </p:nvSpPr>
        <p:spPr>
          <a:xfrm>
            <a:off x="3493008" y="1389888"/>
            <a:ext cx="566928" cy="566928"/>
          </a:xfrm>
          <a:prstGeom prst="ellipse">
            <a:avLst/>
          </a:prstGeom>
          <a:solidFill>
            <a:schemeClr val="accent1"/>
          </a:solidFill>
          <a:ln/>
        </p:spPr>
      </p:sp>
      <p:pic>
        <p:nvPicPr>
          <p:cNvPr id="11" name="Иконка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9071" y="1525951"/>
            <a:ext cx="294803" cy="294803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349300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Провалился под лёд</a:t>
            </a:r>
            <a:endParaRPr lang="en-US" sz="1800" dirty="0"/>
          </a:p>
        </p:txBody>
      </p:sp>
      <p:sp>
        <p:nvSpPr>
          <p:cNvPr id="13" name="Text 8"/>
          <p:cNvSpPr txBox="1"/>
          <p:nvPr/>
        </p:nvSpPr>
        <p:spPr>
          <a:xfrm>
            <a:off x="3493008" y="2670048"/>
            <a:ext cx="2157984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Что делает он, что делаете вы?</a:t>
            </a:r>
            <a:endParaRPr lang="en-US" sz="1400" dirty="0"/>
          </a:p>
        </p:txBody>
      </p:sp>
      <p:sp>
        <p:nvSpPr>
          <p:cNvPr id="14" name="Карточка"/>
          <p:cNvSpPr/>
          <p:nvPr/>
        </p:nvSpPr>
        <p:spPr>
          <a:xfrm>
            <a:off x="6126480" y="1188720"/>
            <a:ext cx="2560320" cy="3429000"/>
          </a:xfrm>
          <a:prstGeom prst="roundRect">
            <a:avLst>
              <a:gd name="adj" fmla="val 3571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5" name="Круг иконки"/>
          <p:cNvSpPr/>
          <p:nvPr/>
        </p:nvSpPr>
        <p:spPr>
          <a:xfrm>
            <a:off x="6327648" y="1389888"/>
            <a:ext cx="566928" cy="566928"/>
          </a:xfrm>
          <a:prstGeom prst="ellipse">
            <a:avLst/>
          </a:prstGeom>
          <a:solidFill>
            <a:schemeClr val="accent3"/>
          </a:solidFill>
          <a:ln/>
        </p:spPr>
      </p:sp>
      <p:pic>
        <p:nvPicPr>
          <p:cNvPr id="16" name="Иконка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3711" y="1525951"/>
            <a:ext cx="294803" cy="294803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327648" y="2103120"/>
            <a:ext cx="215798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tx2"/>
                </a:solidFill>
              </a:rPr>
              <a:t>Присосался клещ</a:t>
            </a:r>
            <a:endParaRPr lang="en-US" sz="1800" dirty="0"/>
          </a:p>
        </p:txBody>
      </p:sp>
      <p:sp>
        <p:nvSpPr>
          <p:cNvPr id="18" name="Text 12"/>
          <p:cNvSpPr txBox="1"/>
          <p:nvPr/>
        </p:nvSpPr>
        <p:spPr>
          <a:xfrm>
            <a:off x="6327648" y="2670048"/>
            <a:ext cx="2157984" cy="18105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chemeClr val="tx1"/>
                </a:solidFill>
              </a:rPr>
              <a:t>Куда обращаться и как предотвратить?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Проверь себя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Номер"/>
          <p:cNvSpPr/>
          <p:nvPr/>
        </p:nvSpPr>
        <p:spPr>
          <a:xfrm>
            <a:off x="640080" y="1284732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40080" y="128473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1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1280160" y="1188720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Кого и о чём нужно предупредить перед походом?</a:t>
            </a:r>
            <a:endParaRPr lang="en-US" sz="1600" dirty="0"/>
          </a:p>
        </p:txBody>
      </p:sp>
      <p:sp>
        <p:nvSpPr>
          <p:cNvPr id="8" name="Карточка"/>
          <p:cNvSpPr/>
          <p:nvPr/>
        </p:nvSpPr>
        <p:spPr>
          <a:xfrm>
            <a:off x="457200" y="1892808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9" name="Номер"/>
          <p:cNvSpPr/>
          <p:nvPr/>
        </p:nvSpPr>
        <p:spPr>
          <a:xfrm>
            <a:off x="640080" y="1988820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0" name="Text 7"/>
          <p:cNvSpPr txBox="1"/>
          <p:nvPr/>
        </p:nvSpPr>
        <p:spPr>
          <a:xfrm>
            <a:off x="640080" y="19888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2</a:t>
            </a:r>
            <a:endParaRPr lang="en-US" sz="1800" dirty="0"/>
          </a:p>
        </p:txBody>
      </p:sp>
      <p:sp>
        <p:nvSpPr>
          <p:cNvPr id="11" name="Text 8"/>
          <p:cNvSpPr txBox="1"/>
          <p:nvPr/>
        </p:nvSpPr>
        <p:spPr>
          <a:xfrm>
            <a:off x="1280160" y="1892808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Что делать, если заблудился в лесу?</a:t>
            </a:r>
            <a:endParaRPr lang="en-US" sz="1600" dirty="0"/>
          </a:p>
        </p:txBody>
      </p:sp>
      <p:sp>
        <p:nvSpPr>
          <p:cNvPr id="12" name="Карточка"/>
          <p:cNvSpPr/>
          <p:nvPr/>
        </p:nvSpPr>
        <p:spPr>
          <a:xfrm>
            <a:off x="457200" y="2596896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3" name="Номер"/>
          <p:cNvSpPr/>
          <p:nvPr/>
        </p:nvSpPr>
        <p:spPr>
          <a:xfrm>
            <a:off x="640080" y="2692908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640080" y="269290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3</a:t>
            </a:r>
            <a:endParaRPr lang="en-US" sz="1800" dirty="0"/>
          </a:p>
        </p:txBody>
      </p:sp>
      <p:sp>
        <p:nvSpPr>
          <p:cNvPr id="15" name="Text 12"/>
          <p:cNvSpPr txBox="1"/>
          <p:nvPr/>
        </p:nvSpPr>
        <p:spPr>
          <a:xfrm>
            <a:off x="1280160" y="2596896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Как уходить от лесного пожара?</a:t>
            </a:r>
            <a:endParaRPr lang="en-US" sz="16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300984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Номер"/>
          <p:cNvSpPr/>
          <p:nvPr/>
        </p:nvSpPr>
        <p:spPr>
          <a:xfrm>
            <a:off x="640080" y="3396996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640080" y="339699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4</a:t>
            </a:r>
            <a:endParaRPr lang="en-US" sz="1800" dirty="0"/>
          </a:p>
        </p:txBody>
      </p:sp>
      <p:sp>
        <p:nvSpPr>
          <p:cNvPr id="19" name="Text 16"/>
          <p:cNvSpPr txBox="1"/>
          <p:nvPr/>
        </p:nvSpPr>
        <p:spPr>
          <a:xfrm>
            <a:off x="1280160" y="3300984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Как поступить, если присосался клещ?</a:t>
            </a:r>
            <a:endParaRPr lang="en-US" sz="1600" dirty="0"/>
          </a:p>
        </p:txBody>
      </p:sp>
      <p:sp>
        <p:nvSpPr>
          <p:cNvPr id="20" name="Карточка"/>
          <p:cNvSpPr/>
          <p:nvPr/>
        </p:nvSpPr>
        <p:spPr>
          <a:xfrm>
            <a:off x="457200" y="4005072"/>
            <a:ext cx="8229600" cy="612648"/>
          </a:xfrm>
          <a:prstGeom prst="roundRect">
            <a:avLst>
              <a:gd name="adj" fmla="val 14925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21" name="Номер"/>
          <p:cNvSpPr/>
          <p:nvPr/>
        </p:nvSpPr>
        <p:spPr>
          <a:xfrm>
            <a:off x="640080" y="4101084"/>
            <a:ext cx="420624" cy="420624"/>
          </a:xfrm>
          <a:prstGeom prst="ellipse">
            <a:avLst/>
          </a:prstGeom>
          <a:solidFill>
            <a:schemeClr val="accent1"/>
          </a:solidFill>
          <a:ln/>
        </p:spPr>
      </p:sp>
      <p:sp>
        <p:nvSpPr>
          <p:cNvPr id="22" name="Text 19"/>
          <p:cNvSpPr txBox="1"/>
          <p:nvPr/>
        </p:nvSpPr>
        <p:spPr>
          <a:xfrm>
            <a:off x="640080" y="410108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5</a:t>
            </a:r>
            <a:endParaRPr lang="en-US" sz="1800" dirty="0"/>
          </a:p>
        </p:txBody>
      </p:sp>
      <p:sp>
        <p:nvSpPr>
          <p:cNvPr id="23" name="Text 20"/>
          <p:cNvSpPr txBox="1"/>
          <p:nvPr/>
        </p:nvSpPr>
        <p:spPr>
          <a:xfrm>
            <a:off x="1280160" y="4005072"/>
            <a:ext cx="7223760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Какая толщина льда безопасна для одного человека?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tx2"/>
                </a:solidFill>
              </a:rPr>
              <a:t>Ответы и разбор</a:t>
            </a:r>
            <a:endParaRPr lang="en-US" sz="2800" dirty="0"/>
          </a:p>
        </p:txBody>
      </p:sp>
      <p:sp>
        <p:nvSpPr>
          <p:cNvPr id="4" name="Карточка"/>
          <p:cNvSpPr/>
          <p:nvPr/>
        </p:nvSpPr>
        <p:spPr>
          <a:xfrm>
            <a:off x="457200" y="11887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5" name="Text 2"/>
          <p:cNvSpPr txBox="1"/>
          <p:nvPr/>
        </p:nvSpPr>
        <p:spPr>
          <a:xfrm>
            <a:off x="685800" y="11887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Маршрут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1188720"/>
            <a:ext cx="6126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Близких: маршрут, сроки, телефоны; для групп — МЧС</a:t>
            </a:r>
            <a:endParaRPr lang="en-US" sz="1600" dirty="0"/>
          </a:p>
        </p:txBody>
      </p:sp>
      <p:sp>
        <p:nvSpPr>
          <p:cNvPr id="7" name="Карточка"/>
          <p:cNvSpPr/>
          <p:nvPr/>
        </p:nvSpPr>
        <p:spPr>
          <a:xfrm>
            <a:off x="457200" y="18745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8" name="Text 5"/>
          <p:cNvSpPr txBox="1"/>
          <p:nvPr/>
        </p:nvSpPr>
        <p:spPr>
          <a:xfrm>
            <a:off x="685800" y="18745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Заблудился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2377440" y="1874520"/>
            <a:ext cx="6126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Остановиться, позвонить 112, подавать сигналы, ждать</a:t>
            </a:r>
            <a:endParaRPr lang="en-US" sz="1600" dirty="0"/>
          </a:p>
        </p:txBody>
      </p:sp>
      <p:sp>
        <p:nvSpPr>
          <p:cNvPr id="10" name="Карточка"/>
          <p:cNvSpPr/>
          <p:nvPr/>
        </p:nvSpPr>
        <p:spPr>
          <a:xfrm>
            <a:off x="457200" y="25603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1" name="Text 8"/>
          <p:cNvSpPr txBox="1"/>
          <p:nvPr/>
        </p:nvSpPr>
        <p:spPr>
          <a:xfrm>
            <a:off x="685800" y="25603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Лесной пожар</a:t>
            </a:r>
            <a:endParaRPr lang="en-US" sz="1600" dirty="0"/>
          </a:p>
        </p:txBody>
      </p:sp>
      <p:sp>
        <p:nvSpPr>
          <p:cNvPr id="12" name="Text 9"/>
          <p:cNvSpPr txBox="1"/>
          <p:nvPr/>
        </p:nvSpPr>
        <p:spPr>
          <a:xfrm>
            <a:off x="2377440" y="2560320"/>
            <a:ext cx="6126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Сообщить 112; уходить в сторону, не по ветру</a:t>
            </a:r>
            <a:endParaRPr lang="en-US" sz="1600" dirty="0"/>
          </a:p>
        </p:txBody>
      </p:sp>
      <p:sp>
        <p:nvSpPr>
          <p:cNvPr id="13" name="Карточка"/>
          <p:cNvSpPr/>
          <p:nvPr/>
        </p:nvSpPr>
        <p:spPr>
          <a:xfrm>
            <a:off x="457200" y="32461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4" name="Text 11"/>
          <p:cNvSpPr txBox="1"/>
          <p:nvPr/>
        </p:nvSpPr>
        <p:spPr>
          <a:xfrm>
            <a:off x="685800" y="32461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Клещ</a:t>
            </a:r>
            <a:endParaRPr lang="en-US" sz="1600" dirty="0"/>
          </a:p>
        </p:txBody>
      </p:sp>
      <p:sp>
        <p:nvSpPr>
          <p:cNvPr id="15" name="Text 12"/>
          <p:cNvSpPr txBox="1"/>
          <p:nvPr/>
        </p:nvSpPr>
        <p:spPr>
          <a:xfrm>
            <a:off x="2377440" y="3246120"/>
            <a:ext cx="6126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Обратиться в медпункт: лучше удалять в медучреждении</a:t>
            </a:r>
            <a:endParaRPr lang="en-US" sz="1600" dirty="0"/>
          </a:p>
        </p:txBody>
      </p:sp>
      <p:sp>
        <p:nvSpPr>
          <p:cNvPr id="16" name="Карточка"/>
          <p:cNvSpPr/>
          <p:nvPr/>
        </p:nvSpPr>
        <p:spPr>
          <a:xfrm>
            <a:off x="457200" y="3931920"/>
            <a:ext cx="8229600" cy="566928"/>
          </a:xfrm>
          <a:prstGeom prst="roundRect">
            <a:avLst>
              <a:gd name="adj" fmla="val 16129"/>
            </a:avLst>
          </a:prstGeom>
          <a:solidFill>
            <a:schemeClr val="bg2"/>
          </a:solidFill>
          <a:ln w="12700">
            <a:solidFill>
              <a:srgbClr val="D8E0EA"/>
            </a:solidFill>
            <a:prstDash val="solid"/>
          </a:ln>
          <a:effectLst>
            <a:outerShdw sx="100000" sy="100000" kx="0" ky="0" algn="bl" rotWithShape="0" blurRad="63500" dist="25400" dir="5400000">
              <a:srgbClr val="000000">
                <a:alpha val="10000"/>
              </a:srgbClr>
            </a:outerShdw>
          </a:effectLst>
        </p:spPr>
      </p:sp>
      <p:sp>
        <p:nvSpPr>
          <p:cNvPr id="17" name="Text 14"/>
          <p:cNvSpPr txBox="1"/>
          <p:nvPr/>
        </p:nvSpPr>
        <p:spPr>
          <a:xfrm>
            <a:off x="685800" y="3931920"/>
            <a:ext cx="16459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2"/>
                </a:solidFill>
              </a:rPr>
              <a:t>Лёд</a:t>
            </a:r>
            <a:endParaRPr lang="en-US" sz="1600" dirty="0"/>
          </a:p>
        </p:txBody>
      </p:sp>
      <p:sp>
        <p:nvSpPr>
          <p:cNvPr id="18" name="Text 15"/>
          <p:cNvSpPr txBox="1"/>
          <p:nvPr/>
        </p:nvSpPr>
        <p:spPr>
          <a:xfrm>
            <a:off x="2377440" y="3931920"/>
            <a:ext cx="6126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</a:rPr>
              <a:t>Не менее 7 см для одного человека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accent6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chemeClr val="bg1"/>
                </a:solidFill>
              </a:rPr>
              <a:t>Итоги урока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457200" y="118872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2"/>
                </a:solidFill>
              </a:rPr>
              <a:t>Главное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1645920"/>
            <a:ext cx="420624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Подготовься заранее и сообщи близким маршрут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Потерялся или случилась беда — остановись, позвони 112, жди помощи</a:t>
            </a:r>
            <a:endParaRPr lang="en-US" sz="16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600" dirty="0">
                <a:solidFill>
                  <a:schemeClr val="bg1"/>
                </a:solidFill>
              </a:rPr>
              <a:t>Отдых у воды и в лесу — по правилам: лёд от 7 см, костёр залит</a:t>
            </a:r>
            <a:endParaRPr lang="en-US" sz="1600" dirty="0"/>
          </a:p>
        </p:txBody>
      </p:sp>
      <p:sp>
        <p:nvSpPr>
          <p:cNvPr id="6" name="Карточка"/>
          <p:cNvSpPr/>
          <p:nvPr/>
        </p:nvSpPr>
        <p:spPr>
          <a:xfrm>
            <a:off x="4937760" y="1188720"/>
            <a:ext cx="3749040" cy="2926080"/>
          </a:xfrm>
          <a:prstGeom prst="roundRect">
            <a:avLst>
              <a:gd name="adj" fmla="val 3125"/>
            </a:avLst>
          </a:prstGeom>
          <a:solidFill>
            <a:schemeClr val="accent5"/>
          </a:solidFill>
          <a:ln w="12700">
            <a:solidFill>
              <a:schemeClr val="accent5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5166360" y="1371600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chemeClr val="bg1"/>
                </a:solidFill>
              </a:rPr>
              <a:t>Домашнее задание</a:t>
            </a:r>
            <a:endParaRPr lang="en-US" sz="1800" dirty="0"/>
          </a:p>
        </p:txBody>
      </p:sp>
      <p:sp>
        <p:nvSpPr>
          <p:cNvPr id="8" name="Text 5"/>
          <p:cNvSpPr txBox="1"/>
          <p:nvPr/>
        </p:nvSpPr>
        <p:spPr>
          <a:xfrm>
            <a:off x="5166360" y="1874520"/>
            <a:ext cx="32918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dirty="0">
                <a:solidFill>
                  <a:schemeClr val="bg1"/>
                </a:solidFill>
              </a:rPr>
              <a:t>Составьте план безопасной поездки или похода выходного дня: маршрут, список снаряжения, телефоны экстренных служб, план при ЧП.</a:t>
            </a:r>
            <a:endParaRPr lang="en-US" sz="1600" dirty="0"/>
          </a:p>
        </p:txBody>
      </p:sp>
      <p:sp>
        <p:nvSpPr>
          <p:cNvPr id="9" name="Text 6"/>
          <p:cNvSpPr txBox="1"/>
          <p:nvPr/>
        </p:nvSpPr>
        <p:spPr>
          <a:xfrm>
            <a:off x="457200" y="425196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chemeClr val="bg2"/>
                </a:solidFill>
              </a:rPr>
              <a:t>Источники: МЧС России — рекомендации туристам, правила поведения на льду и на воде. Сведения актуальны на октябрь 2026 г.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chemeClr val="bg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16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ОБЗР Лысково">
  <a:themeElements>
    <a:clrScheme name="ОБЗР Лысково">
      <a:dk1>
        <a:srgbClr val="2C3E50"/>
      </a:dk1>
      <a:lt1>
        <a:srgbClr val="FFFFFF"/>
      </a:lt1>
      <a:dk2>
        <a:srgbClr val="003D7A"/>
      </a:dk2>
      <a:lt2>
        <a:srgbClr val="F5F7FA"/>
      </a:lt2>
      <a:accent1>
        <a:srgbClr val="003D7A"/>
      </a:accent1>
      <a:accent2>
        <a:srgbClr val="D32F2F"/>
      </a:accent2>
      <a:accent3>
        <a:srgbClr val="2E7D32"/>
      </a:accent3>
      <a:accent4>
        <a:srgbClr val="B45309"/>
      </a:accent4>
      <a:accent5>
        <a:srgbClr val="00518A"/>
      </a:accent5>
      <a:accent6>
        <a:srgbClr val="5F6C75"/>
      </a:accent6>
      <a:hlink>
        <a:srgbClr val="00518A"/>
      </a:hlink>
      <a:folHlink>
        <a:srgbClr val="5F6C75"/>
      </a:folHlink>
    </a:clrScheme>
    <a:fontScheme name="ОБЗР Лысково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Безопасный отдых и туризм</dc:title>
  <dc:subject>Безопасность жизнедеятельности</dc:subject>
  <dc:creator>Дёмин А.Ю.</dc:creator>
  <cp:lastModifiedBy>Дёмин А.Ю.</cp:lastModifiedBy>
  <cp:revision>1</cp:revision>
  <dcterms:created xsi:type="dcterms:W3CDTF">2026-10-05T16:50:11Z</dcterms:created>
  <dcterms:modified xsi:type="dcterms:W3CDTF">2026-10-05T16:50:11Z</dcterms:modified>
</cp:coreProperties>
</file>