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9d23b921-1c8d-5494-cbb0-4d1ae74685b1}">
          <p14:sldIdLst>
            <p14:sldId id="256"/>
            <p14:sldId id="257"/>
          </p14:sldIdLst>
        </p14:section>
        <p14:section name="Основная часть" id="{269c8eb9-5e82-b610-676b-ed41f1afcb2c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Закрепление" id="{2c4b1b72-b303-5b56-4406-7638e3c44cea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урока: как не допустить пожар из-за бытовой техники и как действовать, если огонь всё же появился. 1–2 минуты на вступление. Вопрос классу: какие приборы включены у вас дома прямо сейчас?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Подведите к мысли: большинство бытовых пожаров можно предотвратить. Причины, по данным МЧС, — неисправная электропроводка и приборы, неосторожное обращение с огнём, нарушение правил эксплуатации. Цифры статистики не приводим: они меняются каждый год.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Опора — памятка МЧС России «8 принципов безопасного использования электроприборов в быту». Пройдите по пунктам, просите приводить бытовые примеры.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Утюг, обогреватель, электроплита, чайник — главные «нагреватели». Напомните: лампы не накрываем бумагой и тканью, сушить одежду на обогревателе нельзя.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Рекомендации МЧС и производителей: пользоваться оригинальными зарядными устройствами, не заряжать на горючих поверхностях (диван, подушка), не оставлять без присмотра. Конкретные цифры не приводим.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Памятка МЧС: при утечке газа не включать и не выключать электроприборы, не зажигать спички. Номер газовой службы — 104; также можно звонить 112. Объясните, что искра от выключателя опасна.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Главное: сначала сообщить и спасать людей, потом — тушить, и только если пожар небольшой. Жизнь важнее имущества.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 рекомендациям МЧС: в задымлении двигаться пригнувшись или ползком, дышать через мокрую ткань, не пользоваться лифтом. Если выйти нельзя — уплотнить дверь, привлечь внимание из окна или с балкона.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Электроприбор под напряжением водой не тушим — сначала обесточить. Горящее масло на сковороде не заливаем водой: накрываем крышкой. Для телевизора — по памятке МЧС, но лучше не рисковать и вызвать пожарных.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Опора — порядок применения огнетушителей, МЧС России. Порошковый: выдернуть чеку, направить сопло, нажать рычаг. Расстояние до очага — 2–3 м. Электрооборудование до 1000 В: не ближе 1 м, водяные и пенные не применять. У углекислотного нельзя держаться за раструб — он сильно охлаждается.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 «пассивная защита»: то, что вы делаете до пожара. Дымовой извещатель и огнетушитель — самые доступные и эффективные меры. Обратите внимание на запасные выходы и план эвакуации.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Единый номер вызова экстренных служб — 112. Пожарная охрана — 101. Газовая служба — 104. Проверьте, что ученики знают, как назвать адрес и свою фамилию.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Ученики отвечают устно или записывают в тетрадь. Ответы — на следующем слайде.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ученики затрудняются — вернитесь к слайдам про газ, электроприборы и огнетушитель.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Подведите итоги за 2 минуты. Домашнее задание — совместно с родителями.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БЖ · 8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БЖ · 8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Безопасное использование бытовой техники и противопожарная защита в быту</a:t>
            </a:r>
            <a:endParaRPr lang="en-US" sz="3400" dirty="0"/>
          </a:p>
        </p:txBody>
      </p:sp>
      <p:sp>
        <p:nvSpPr>
          <p:cNvPr id="4" name="Фон-круг 1"/>
          <p:cNvSpPr/>
          <p:nvPr/>
        </p:nvSpPr>
        <p:spPr>
          <a:xfrm>
            <a:off x="5943600" y="-1188720"/>
            <a:ext cx="4754880" cy="4754880"/>
          </a:xfrm>
          <a:prstGeom prst="ellipse">
            <a:avLst/>
          </a:prstGeom>
          <a:solidFill>
            <a:schemeClr val="accent5">
              <a:alpha val="65000"/>
            </a:schemeClr>
          </a:solidFill>
          <a:ln/>
        </p:spPr>
      </p:sp>
      <p:sp>
        <p:nvSpPr>
          <p:cNvPr id="5" name="Фон-круг 2"/>
          <p:cNvSpPr/>
          <p:nvPr/>
        </p:nvSpPr>
        <p:spPr>
          <a:xfrm>
            <a:off x="6583680" y="3200400"/>
            <a:ext cx="3291840" cy="3291840"/>
          </a:xfrm>
          <a:prstGeom prst="ellipse">
            <a:avLst/>
          </a:prstGeom>
          <a:solidFill>
            <a:schemeClr val="accent5">
              <a:alpha val="40000"/>
            </a:schemeClr>
          </a:solidFill>
          <a:ln/>
        </p:spPr>
      </p:sp>
      <p:sp>
        <p:nvSpPr>
          <p:cNvPr id="6" name="Круг иконки"/>
          <p:cNvSpPr/>
          <p:nvPr/>
        </p:nvSpPr>
        <p:spPr>
          <a:xfrm>
            <a:off x="6492240" y="1417320"/>
            <a:ext cx="2011680" cy="20116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5043" y="1900123"/>
            <a:ext cx="1046074" cy="104607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7772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Безопасность жизнедеятельности · 8 класс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1148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Дёмин А.Ю. · МБОУ СШ № 2 г. Лысково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Дом полон техники — и риска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Электричество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Перегрузка розеток, неисправные и самодельные приборы, забытый включённый утюг.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Огонь и газ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Неосторожное обращение с огнём, спички и зажигалки, утечка газа.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Поведение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Невнимательность, нарушение инструкции, использование прибора не по назначению.</a:t>
            </a:r>
            <a:endParaRPr lang="en-US" sz="1400" dirty="0"/>
          </a:p>
        </p:txBody>
      </p:sp>
      <p:sp>
        <p:nvSpPr>
          <p:cNvPr id="19" name="Вывод"/>
          <p:cNvSpPr/>
          <p:nvPr/>
        </p:nvSpPr>
        <p:spPr>
          <a:xfrm>
            <a:off x="457200" y="406908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731520" y="406908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Правила просты — но выполнять их нужно каждый день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8 принципов электробезопасности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3444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перегружай розетку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включай в одну розетку сразу несколько мощных приборов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Номер"/>
          <p:cNvSpPr/>
          <p:nvPr/>
        </p:nvSpPr>
        <p:spPr>
          <a:xfrm>
            <a:off x="347472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47472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06908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Только исправные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347472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Повреждён шнур или вилка — прибор не включаем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Номер"/>
          <p:cNvSpPr/>
          <p:nvPr/>
        </p:nvSpPr>
        <p:spPr>
          <a:xfrm>
            <a:off x="630936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30936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690372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Только заводские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630936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Самодельные электроприборы использовать нельзя</a:t>
            </a:r>
            <a:endParaRPr lang="en-US" sz="1400" dirty="0"/>
          </a:p>
        </p:txBody>
      </p:sp>
      <p:sp>
        <p:nvSpPr>
          <p:cNvPr id="19" name="Карточка"/>
          <p:cNvSpPr/>
          <p:nvPr/>
        </p:nvSpPr>
        <p:spPr>
          <a:xfrm>
            <a:off x="45720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0" name="Номер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 инструкции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64008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Используй прибор только по назначению</a:t>
            </a:r>
            <a:endParaRPr lang="en-US" sz="1400" dirty="0"/>
          </a:p>
        </p:txBody>
      </p:sp>
      <p:sp>
        <p:nvSpPr>
          <p:cNvPr id="24" name="Карточка"/>
          <p:cNvSpPr/>
          <p:nvPr/>
        </p:nvSpPr>
        <p:spPr>
          <a:xfrm>
            <a:off x="329184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5" name="Номер"/>
          <p:cNvSpPr/>
          <p:nvPr/>
        </p:nvSpPr>
        <p:spPr>
          <a:xfrm>
            <a:off x="347472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347472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406908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оставляй без присмотра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347472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Утюг, фен, плойку выключай и проверяй</a:t>
            </a:r>
            <a:endParaRPr lang="en-US" sz="1400" dirty="0"/>
          </a:p>
        </p:txBody>
      </p:sp>
      <p:sp>
        <p:nvSpPr>
          <p:cNvPr id="29" name="Карточка"/>
          <p:cNvSpPr/>
          <p:nvPr/>
        </p:nvSpPr>
        <p:spPr>
          <a:xfrm>
            <a:off x="612648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30" name="Номер"/>
          <p:cNvSpPr/>
          <p:nvPr/>
        </p:nvSpPr>
        <p:spPr>
          <a:xfrm>
            <a:off x="630936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30936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690372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Подальше от горючего</a:t>
            </a:r>
            <a:endParaRPr 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630936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Обогреватель — на негорючей подставке; на ночь не оставляй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Нагревательные приборы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Утюг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Ставь на негорючую подставку. Уходишь из комнаты — выключи из розетки.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Обогреватель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Подальше от штор, мебели, одежды. Не оставляй включённым на ночь.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Плита и чайник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оставляй включённую плиту без присмотра. Не накрывай приборы тканью.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Зарядки и аккумуляторы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Оригинальная зарядка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Используй зарядное устройство, подходящее к прибору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на диване и не под подушкой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Заряжай на ровной негорючей поверхности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Под присмотром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оставляй заряжаться на всю ночь без контроля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Вздулся или нагрелся — отключи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Аккумулятор с повреждённым корпусом не использовать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Запах газа в квартире</a:t>
            </a:r>
            <a:endParaRPr lang="en-US" sz="2800" dirty="0"/>
          </a:p>
        </p:txBody>
      </p:sp>
      <p:sp>
        <p:nvSpPr>
          <p:cNvPr id="4" name="Заголовок колонки"/>
          <p:cNvSpPr/>
          <p:nvPr/>
        </p:nvSpPr>
        <p:spPr>
          <a:xfrm>
            <a:off x="45720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Нельзя</a:t>
            </a:r>
            <a:endParaRPr lang="en-US" sz="1800" dirty="0"/>
          </a:p>
        </p:txBody>
      </p:sp>
      <p:sp>
        <p:nvSpPr>
          <p:cNvPr id="6" name="Карточка"/>
          <p:cNvSpPr/>
          <p:nvPr/>
        </p:nvSpPr>
        <p:spPr>
          <a:xfrm>
            <a:off x="45720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8580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Включать и выключать свет и приборы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Зажигать спички, пользоваться зажигалкой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Искать утечку открытым огнём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Звонить из загазованного помещения</a:t>
            </a:r>
            <a:endParaRPr lang="en-US" sz="1400" dirty="0"/>
          </a:p>
        </p:txBody>
      </p:sp>
      <p:sp>
        <p:nvSpPr>
          <p:cNvPr id="8" name="Заголовок колонки"/>
          <p:cNvSpPr/>
          <p:nvPr/>
        </p:nvSpPr>
        <p:spPr>
          <a:xfrm>
            <a:off x="470916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89204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Нужно</a:t>
            </a:r>
            <a:endParaRPr lang="en-US" sz="1800" dirty="0"/>
          </a:p>
        </p:txBody>
      </p:sp>
      <p:sp>
        <p:nvSpPr>
          <p:cNvPr id="10" name="Карточка"/>
          <p:cNvSpPr/>
          <p:nvPr/>
        </p:nvSpPr>
        <p:spPr>
          <a:xfrm>
            <a:off x="470916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93776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Перекрыть газ, открыть окна и двери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Предупредить соседей и выйти наружу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Позвонить в газовую службу 104 или 112 — уже с улицы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Дождаться специалистов снаружи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Если начался пожар: порядок действий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Позвони 101 или 112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Назови адрес, что горит, есть ли люди, свою фамилию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27914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261747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280035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80035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0035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Обесточь прибор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80035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Если безопасно — выключи прибор или электричество в щитке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443941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477774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49606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606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96062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Убери людей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96062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Предупреди тех, кто рядом, и выведи детей и пожилых</a:t>
            </a:r>
            <a:endParaRPr lang="en-US" sz="1400" dirty="0"/>
          </a:p>
        </p:txBody>
      </p:sp>
      <p:sp>
        <p:nvSpPr>
          <p:cNvPr id="21" name="Стрелка"/>
          <p:cNvSpPr/>
          <p:nvPr/>
        </p:nvSpPr>
        <p:spPr>
          <a:xfrm>
            <a:off x="659968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2" name="Карточка"/>
          <p:cNvSpPr/>
          <p:nvPr/>
        </p:nvSpPr>
        <p:spPr>
          <a:xfrm>
            <a:off x="693801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Номер"/>
          <p:cNvSpPr/>
          <p:nvPr/>
        </p:nvSpPr>
        <p:spPr>
          <a:xfrm>
            <a:off x="712089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712089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12089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Выходи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12089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Покинь квартиру, закрой дверь горящей комнаты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Дым опаснее огня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 дыму — пригнись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Двигайся ползком или пригнувшись, дыши через влажную ткань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Выход — через входную дверь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Лифтом при пожаре не пользуемся — только лестница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Выйти нельзя — закрой дверь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Уплотни щели мокрой тканью, выйди на балкон, зови на помощь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Оставайся на связи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Сообщи диспетчеру, где ты находишься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Чем тушить и чего делать нельзя</a:t>
            </a:r>
            <a:endParaRPr lang="en-US" sz="2800" dirty="0"/>
          </a:p>
        </p:txBody>
      </p:sp>
      <p:sp>
        <p:nvSpPr>
          <p:cNvPr id="4" name="Заголовок колонки"/>
          <p:cNvSpPr/>
          <p:nvPr/>
        </p:nvSpPr>
        <p:spPr>
          <a:xfrm>
            <a:off x="45720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3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Можно</a:t>
            </a:r>
            <a:endParaRPr lang="en-US" sz="1800" dirty="0"/>
          </a:p>
        </p:txBody>
      </p:sp>
      <p:sp>
        <p:nvSpPr>
          <p:cNvPr id="6" name="Карточка"/>
          <p:cNvSpPr/>
          <p:nvPr/>
        </p:nvSpPr>
        <p:spPr>
          <a:xfrm>
            <a:off x="45720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8580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Обесточенный прибор — накрыть плотной тканью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Сковороду с горящим маслом — накрыть крышкой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Небольшой очаг — огнетушитель, песок, мокрая ткань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Горящую одежду на человеке — накрыть и повалить на пол</a:t>
            </a:r>
            <a:endParaRPr lang="en-US" sz="1400" dirty="0"/>
          </a:p>
        </p:txBody>
      </p:sp>
      <p:sp>
        <p:nvSpPr>
          <p:cNvPr id="8" name="Заголовок колонки"/>
          <p:cNvSpPr/>
          <p:nvPr/>
        </p:nvSpPr>
        <p:spPr>
          <a:xfrm>
            <a:off x="470916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89204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Нельзя</a:t>
            </a:r>
            <a:endParaRPr lang="en-US" sz="1800" dirty="0"/>
          </a:p>
        </p:txBody>
      </p:sp>
      <p:sp>
        <p:nvSpPr>
          <p:cNvPr id="10" name="Карточка"/>
          <p:cNvSpPr/>
          <p:nvPr/>
        </p:nvSpPr>
        <p:spPr>
          <a:xfrm>
            <a:off x="470916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93776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Тушить водой электроприбор под напряжением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Заливать водой горящее масло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Тушить, если огонь быстро растёт — уходи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Прятаться в шкафу или под кроватью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Огнетушитель: три шага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2468880" cy="256032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Выдерни чеку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Сорви пломбу, выдерни предохранительную чеку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999232" y="237744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3337560" y="1234440"/>
            <a:ext cx="2468880" cy="256032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352044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352044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3520440" y="210312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Направь на очаг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3520440" y="274320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Подойди на расстояние 2–3 м, направь сопло на огонь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5879592" y="237744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6217920" y="1234440"/>
            <a:ext cx="2468880" cy="256032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640080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6400800" y="210312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Нажми рычаг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6400800" y="274320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Тушить, по окончании отпустить рычаг; при необходимости повторить</a:t>
            </a:r>
            <a:endParaRPr lang="en-US" sz="1400" dirty="0"/>
          </a:p>
        </p:txBody>
      </p:sp>
      <p:sp>
        <p:nvSpPr>
          <p:cNvPr id="21" name="Вывод"/>
          <p:cNvSpPr/>
          <p:nvPr/>
        </p:nvSpPr>
        <p:spPr>
          <a:xfrm>
            <a:off x="457200" y="4023360"/>
            <a:ext cx="8229600" cy="594360"/>
          </a:xfrm>
          <a:prstGeom prst="roundRect">
            <a:avLst>
              <a:gd name="adj" fmla="val 15385"/>
            </a:avLst>
          </a:prstGeom>
          <a:solidFill>
            <a:schemeClr val="accent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731520" y="402336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У электрооборудования — не ближе 1 м и только подходящим огнетушителем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Защита дома заранее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Дымовой извещатель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Подаёт сигнал на ранней стадии — пока есть время выйти.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Огнетушитель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Хранить в доступном месте, проверять срок годности.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План выхода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Обсудите в семье: куда выходить и где собираться.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Номера, которые надо знать наизусть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4008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101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237744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Пожарная охрана и спасатели</a:t>
            </a:r>
            <a:endParaRPr lang="en-US" sz="1400" dirty="0"/>
          </a:p>
        </p:txBody>
      </p:sp>
      <p:sp>
        <p:nvSpPr>
          <p:cNvPr id="7" name="Карточка"/>
          <p:cNvSpPr/>
          <p:nvPr/>
        </p:nvSpPr>
        <p:spPr>
          <a:xfrm>
            <a:off x="3291840" y="1188720"/>
            <a:ext cx="2560320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347472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112</a:t>
            </a:r>
            <a:endParaRPr lang="en-US" sz="4400" dirty="0"/>
          </a:p>
        </p:txBody>
      </p:sp>
      <p:sp>
        <p:nvSpPr>
          <p:cNvPr id="9" name="Text 6"/>
          <p:cNvSpPr txBox="1"/>
          <p:nvPr/>
        </p:nvSpPr>
        <p:spPr>
          <a:xfrm>
            <a:off x="3474720" y="237744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Единый номер вызова экстренных оперативных служб</a:t>
            </a:r>
            <a:endParaRPr lang="en-US" sz="1400" dirty="0"/>
          </a:p>
        </p:txBody>
      </p:sp>
      <p:sp>
        <p:nvSpPr>
          <p:cNvPr id="10" name="Карточка"/>
          <p:cNvSpPr/>
          <p:nvPr/>
        </p:nvSpPr>
        <p:spPr>
          <a:xfrm>
            <a:off x="6126480" y="1188720"/>
            <a:ext cx="2560320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30936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4"/>
                </a:solidFill>
              </a:rPr>
              <a:t>104</a:t>
            </a:r>
            <a:endParaRPr lang="en-US" sz="4400" dirty="0"/>
          </a:p>
        </p:txBody>
      </p:sp>
      <p:sp>
        <p:nvSpPr>
          <p:cNvPr id="12" name="Text 9"/>
          <p:cNvSpPr txBox="1"/>
          <p:nvPr/>
        </p:nvSpPr>
        <p:spPr>
          <a:xfrm>
            <a:off x="6309360" y="237744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Аварийная газовая служба</a:t>
            </a:r>
            <a:endParaRPr lang="en-US" sz="1400" dirty="0"/>
          </a:p>
        </p:txBody>
      </p:sp>
      <p:sp>
        <p:nvSpPr>
          <p:cNvPr id="13" name="Вывод"/>
          <p:cNvSpPr/>
          <p:nvPr/>
        </p:nvSpPr>
        <p:spPr>
          <a:xfrm>
            <a:off x="457200" y="3794760"/>
            <a:ext cx="8229600" cy="73152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31520" y="379476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Звонить можно с любого телефона, в том числе без SIM-карты — на 112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Проверь себя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2847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2847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188720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Почему нельзя включать в одну розетку несколько мощных приборов?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92808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Номер"/>
          <p:cNvSpPr/>
          <p:nvPr/>
        </p:nvSpPr>
        <p:spPr>
          <a:xfrm>
            <a:off x="640080" y="19888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9888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892808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Что делать при запахе газа в квартире?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596896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Номер"/>
          <p:cNvSpPr/>
          <p:nvPr/>
        </p:nvSpPr>
        <p:spPr>
          <a:xfrm>
            <a:off x="640080" y="269290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26929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2596896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Чем нельзя тушить электроприбор под напряжением?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300984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640080" y="339699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33969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00984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Что сообщить диспетчеру по номеру 101 или 112?</a:t>
            </a:r>
            <a:endParaRPr lang="en-US" sz="16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4005072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Номер"/>
          <p:cNvSpPr/>
          <p:nvPr/>
        </p:nvSpPr>
        <p:spPr>
          <a:xfrm>
            <a:off x="640080" y="410108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0080" y="41010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1280160" y="4005072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Как пользоваться порошковым огнетушителем?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Ответы и разбор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85800" y="1188720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Перегрузка розетки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2926080" y="118872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Перегрев проводов и риск возгорания</a:t>
            </a:r>
            <a:endParaRPr lang="en-US" sz="1600" dirty="0"/>
          </a:p>
        </p:txBody>
      </p:sp>
      <p:sp>
        <p:nvSpPr>
          <p:cNvPr id="7" name="Карточка"/>
          <p:cNvSpPr/>
          <p:nvPr/>
        </p:nvSpPr>
        <p:spPr>
          <a:xfrm>
            <a:off x="457200" y="18745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685800" y="1874520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Запах газа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2926080" y="187452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Не включать свет и огонь, открыть окна, выйти и звонить 104 / 112</a:t>
            </a:r>
            <a:endParaRPr lang="en-US" sz="1600" dirty="0"/>
          </a:p>
        </p:txBody>
      </p:sp>
      <p:sp>
        <p:nvSpPr>
          <p:cNvPr id="10" name="Карточка"/>
          <p:cNvSpPr/>
          <p:nvPr/>
        </p:nvSpPr>
        <p:spPr>
          <a:xfrm>
            <a:off x="457200" y="25603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85800" y="2560320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Водой нельзя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2926080" y="256032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Сначала обесточить, затем тушить</a:t>
            </a:r>
            <a:endParaRPr lang="en-US" sz="1600" dirty="0"/>
          </a:p>
        </p:txBody>
      </p:sp>
      <p:sp>
        <p:nvSpPr>
          <p:cNvPr id="13" name="Карточка"/>
          <p:cNvSpPr/>
          <p:nvPr/>
        </p:nvSpPr>
        <p:spPr>
          <a:xfrm>
            <a:off x="457200" y="32461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85800" y="3246120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Диспетчеру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2926080" y="324612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Адрес, что горит, есть ли люди, фамилия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9319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685800" y="3931920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Огнетушитель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2926080" y="393192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Чека → сопло на огонь → рычаг; расстояние 2–3 м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Итоги урока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1887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2"/>
                </a:solidFill>
              </a:rPr>
              <a:t>Главное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45920"/>
            <a:ext cx="4206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Электроприборы — только исправные, по инструкции и под присмотром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При пожаре: сообщи по 101 / 112, выведи людей, выйди сам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Огнетушитель: чека, сопло, рычаг; тушить можно только небольшой очаг</a:t>
            </a:r>
            <a:endParaRPr lang="en-US" sz="1600" dirty="0"/>
          </a:p>
        </p:txBody>
      </p:sp>
      <p:sp>
        <p:nvSpPr>
          <p:cNvPr id="6" name="Карточка"/>
          <p:cNvSpPr/>
          <p:nvPr/>
        </p:nvSpPr>
        <p:spPr>
          <a:xfrm>
            <a:off x="4937760" y="1188720"/>
            <a:ext cx="3749040" cy="292608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Домашнее задание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166360" y="18745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Дома обойдите квартиру с родителями: проверьте розетки и шнуры, найдите план выхода, запишите телефоны 101, 112, 104. Составьте семейный план действий при пожаре.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Источники: МЧС России — «8 принципов безопасного использования электроприборов», порядок применения огнетушителей, правила поведения при пожаре в квартире. Сведения актуальны на октябрь 2026 г.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ЗР Лысково">
  <a:themeElements>
    <a:clrScheme name="ОБЗР Лысково">
      <a:dk1>
        <a:srgbClr val="2C3E50"/>
      </a:dk1>
      <a:lt1>
        <a:srgbClr val="FFFFFF"/>
      </a:lt1>
      <a:dk2>
        <a:srgbClr val="003D7A"/>
      </a:dk2>
      <a:lt2>
        <a:srgbClr val="F5F7FA"/>
      </a:lt2>
      <a:accent1>
        <a:srgbClr val="003D7A"/>
      </a:accent1>
      <a:accent2>
        <a:srgbClr val="D32F2F"/>
      </a:accent2>
      <a:accent3>
        <a:srgbClr val="2E7D32"/>
      </a:accent3>
      <a:accent4>
        <a:srgbClr val="B45309"/>
      </a:accent4>
      <a:accent5>
        <a:srgbClr val="00518A"/>
      </a:accent5>
      <a:accent6>
        <a:srgbClr val="5F6C75"/>
      </a:accent6>
      <a:hlink>
        <a:srgbClr val="00518A"/>
      </a:hlink>
      <a:folHlink>
        <a:srgbClr val="5F6C75"/>
      </a:folHlink>
    </a:clrScheme>
    <a:fontScheme name="ОБЗР Лысково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безопасного использования бытовой техники и меры противопожарной защиты в быту</dc:title>
  <dc:subject>Безопасность жизнедеятельности</dc:subject>
  <dc:creator>Дёмин А.Ю.</dc:creator>
  <cp:lastModifiedBy>Дёмин А.Ю.</cp:lastModifiedBy>
  <cp:revision>1</cp:revision>
  <dcterms:created xsi:type="dcterms:W3CDTF">2026-10-05T16:47:28Z</dcterms:created>
  <dcterms:modified xsi:type="dcterms:W3CDTF">2026-10-05T16:47:28Z</dcterms:modified>
</cp:coreProperties>
</file>