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ведение" id="{c292e079-e207-9acb-ecdd-cac3f5cb2092}">
          <p14:sldIdLst>
            <p14:sldId id="256"/>
            <p14:sldId id="257"/>
          </p14:sldIdLst>
        </p14:section>
        <p14:section name="Основная часть" id="{4f975955-97e7-aa5c-1d1d-d2d467949fed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Закрепление" id="{7671149e-f1b4-e28e-b344-5f1705855bb5}">
          <p14:sldIdLst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Урок в двух частях: лето (купание) и зима (лёд). Сезонность важна: на уроке в октябре начните с льда, весной — с купания. 1–2 минуты на вступление.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Подчеркните: вода опасна не только для тех, кто не умеет плавать. Холод, течение, глубина и самонадеянность создают риск и для хороших пловцов.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Опора — рекомендации МЧС России по безопасности на водных объектах. Купаться следует в местах, где это разрешено и есть спасательный пост или оборудованный пляж.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 рекомендациям МЧС: температура воды 18–19 °C и воздуха +20…+25 °C — нижняя граница комфортного купания. В более холодной воде риск судороги возрастает. Время в воде увеличиваем постепенно.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Каждый пункт «нельзя» — частая причина трагедий. Обсудите, почему нельзя нырять в незнакомом месте и устраивать «шуточные» утопления.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Три главных правила: не паниковать, лечь на спину, звать на помощь. Судорога обычно проходит, если расслабить мышцу и растянуть её. Паника — главная опасность.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Общее правило: не бороться и не паниковать. Силы нужны, чтобы выбраться. Все приёмы — по рекомендациям спасательных служб.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Главное правило спасателя — не стать вторым пострадавшим. Не бросайтесь в воду без подготовки. Вызвать помощь — первое действие.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Основа — сердечно-лёгочная реанимация по рекомендациям МЧС и Минздрава: 30 нажатий : 2 вдоха, темп 100–120 в минуту, глубина 5–6 см. Если ученики умеют делать искусственное дыхание — вдохи обязательны. Практика — на манекене в рамках модуля «Первая помощь».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Опора — МЧС России, «Правила поведения на льду и выезд на переправу». Подчеркните: цифры — минимум, а не гарантия. Лёд у берегов, вблизи ключей и труб тоньше.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Четыре запрета — по МЧС России. Спросите класс, почему скопление людей опасно.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 рекомендациям МЧС: сохранять спокойствие, широко расставить руки на кромке, наползти грудью, затем ногами, и ползти в ту сторону, откуда пришёл. Зови на помощь.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Опора — рекомендации МЧС. Шест, доска или верёвка с 3–4 м от полыньи; прямого контакта избегать, ползти. Не подходить на двух ногах.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Устный опрос или тетрадь. Ответы — на следующем слайде.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ученики путают цифры — вернитесь к слайду про толщину льда.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Подведите итоги за 2 минуты. Домашнее задание — по желанию; лучшие памятки можно разместить на стенде.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БЖ · 9 класс · Дёмин А.Ю., МБОУ СШ № 2 г. Лысково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25880"/>
            <a:ext cx="566928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БЖ · 9 класс · Дёмин А.Ю., МБОУ СШ № 2 г. Лысково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25880"/>
            <a:ext cx="5669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Безопасное поведение на водоёмах</a:t>
            </a:r>
            <a:endParaRPr lang="en-US" sz="3400" dirty="0"/>
          </a:p>
        </p:txBody>
      </p:sp>
      <p:sp>
        <p:nvSpPr>
          <p:cNvPr id="4" name="Фон-круг 1"/>
          <p:cNvSpPr/>
          <p:nvPr/>
        </p:nvSpPr>
        <p:spPr>
          <a:xfrm>
            <a:off x="5943600" y="-1188720"/>
            <a:ext cx="4754880" cy="4754880"/>
          </a:xfrm>
          <a:prstGeom prst="ellipse">
            <a:avLst/>
          </a:prstGeom>
          <a:solidFill>
            <a:schemeClr val="accent5">
              <a:alpha val="65000"/>
            </a:schemeClr>
          </a:solidFill>
          <a:ln/>
        </p:spPr>
      </p:sp>
      <p:sp>
        <p:nvSpPr>
          <p:cNvPr id="5" name="Фон-круг 2"/>
          <p:cNvSpPr/>
          <p:nvPr/>
        </p:nvSpPr>
        <p:spPr>
          <a:xfrm>
            <a:off x="6583680" y="3200400"/>
            <a:ext cx="3291840" cy="3291840"/>
          </a:xfrm>
          <a:prstGeom prst="ellipse">
            <a:avLst/>
          </a:prstGeom>
          <a:solidFill>
            <a:schemeClr val="accent5">
              <a:alpha val="40000"/>
            </a:schemeClr>
          </a:solidFill>
          <a:ln/>
        </p:spPr>
      </p:sp>
      <p:sp>
        <p:nvSpPr>
          <p:cNvPr id="6" name="Круг иконки"/>
          <p:cNvSpPr/>
          <p:nvPr/>
        </p:nvSpPr>
        <p:spPr>
          <a:xfrm>
            <a:off x="6492240" y="1417320"/>
            <a:ext cx="2011680" cy="20116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7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5043" y="1900123"/>
            <a:ext cx="1046074" cy="104607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77724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2"/>
                </a:solidFill>
              </a:rPr>
              <a:t>Безопасность жизнедеятельности · 9 класс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411480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Дёмин А.Ю. · МБОУ СШ № 2 г. Лысково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Почему водоём опасен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2560320" cy="27432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58368" y="138988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4431" y="1525951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5836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Холод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658368" y="2670048"/>
            <a:ext cx="2157984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Даже в тёплый день вода может быть холодной. Переохлаждение приводит к судорогам.</a:t>
            </a:r>
            <a:endParaRPr lang="en-US" sz="1400" dirty="0"/>
          </a:p>
        </p:txBody>
      </p:sp>
      <p:sp>
        <p:nvSpPr>
          <p:cNvPr id="9" name="Карточка"/>
          <p:cNvSpPr/>
          <p:nvPr/>
        </p:nvSpPr>
        <p:spPr>
          <a:xfrm>
            <a:off x="3291840" y="1188720"/>
            <a:ext cx="2560320" cy="27432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0" name="Круг иконки"/>
          <p:cNvSpPr/>
          <p:nvPr/>
        </p:nvSpPr>
        <p:spPr>
          <a:xfrm>
            <a:off x="3493008" y="1389888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1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071" y="1525951"/>
            <a:ext cx="294803" cy="294803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349300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Глубина и течение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3493008" y="2670048"/>
            <a:ext cx="2157984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Ямы, водовороты, течение и водоросли не видны с берега.</a:t>
            </a:r>
            <a:endParaRPr lang="en-US" sz="1400" dirty="0"/>
          </a:p>
        </p:txBody>
      </p:sp>
      <p:sp>
        <p:nvSpPr>
          <p:cNvPr id="14" name="Карточка"/>
          <p:cNvSpPr/>
          <p:nvPr/>
        </p:nvSpPr>
        <p:spPr>
          <a:xfrm>
            <a:off x="6126480" y="1188720"/>
            <a:ext cx="2560320" cy="27432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5" name="Круг иконки"/>
          <p:cNvSpPr/>
          <p:nvPr/>
        </p:nvSpPr>
        <p:spPr>
          <a:xfrm>
            <a:off x="6327648" y="1389888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711" y="1525951"/>
            <a:ext cx="294803" cy="294803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32764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Поведение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327648" y="2670048"/>
            <a:ext cx="2157984" cy="1124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Алкоголь, бравада, нырки в незнакомых местах и купание в одиночку.</a:t>
            </a:r>
            <a:endParaRPr lang="en-US" sz="1400" dirty="0"/>
          </a:p>
        </p:txBody>
      </p:sp>
      <p:sp>
        <p:nvSpPr>
          <p:cNvPr id="19" name="Вывод"/>
          <p:cNvSpPr/>
          <p:nvPr/>
        </p:nvSpPr>
        <p:spPr>
          <a:xfrm>
            <a:off x="457200" y="406908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/>
        </p:spPr>
      </p:sp>
      <p:sp>
        <p:nvSpPr>
          <p:cNvPr id="20" name="Text 14"/>
          <p:cNvSpPr txBox="1"/>
          <p:nvPr/>
        </p:nvSpPr>
        <p:spPr>
          <a:xfrm>
            <a:off x="731520" y="406908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Большинство несчастных случаев на воде связано с нарушением правил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Где можно купаться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40080" y="1285875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143" y="1421938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35608" y="1188720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Оборудованные пляжи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Купайся только там, где купание разрешено и есть спасатели</a:t>
            </a:r>
            <a:endParaRPr lang="en-US" sz="14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2077974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руг иконки"/>
          <p:cNvSpPr/>
          <p:nvPr/>
        </p:nvSpPr>
        <p:spPr>
          <a:xfrm>
            <a:off x="640080" y="2175129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43" y="2311192"/>
            <a:ext cx="294803" cy="29480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435608" y="2077974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Знаки и ограждения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Не заплывай за буйки, читай предупреждающие знаки</a:t>
            </a:r>
            <a:endParaRPr lang="en-US" sz="14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967228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руг иконки"/>
          <p:cNvSpPr/>
          <p:nvPr/>
        </p:nvSpPr>
        <p:spPr>
          <a:xfrm>
            <a:off x="640080" y="3064383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4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43" y="3200446"/>
            <a:ext cx="294803" cy="29480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435608" y="2967228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Не в одиночку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Рядом должен быть взрослый или хотя бы друг, который знает, где ты</a:t>
            </a:r>
            <a:endParaRPr lang="en-US" sz="14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856482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руг иконки"/>
          <p:cNvSpPr/>
          <p:nvPr/>
        </p:nvSpPr>
        <p:spPr>
          <a:xfrm>
            <a:off x="640080" y="3953637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43" y="4089700"/>
            <a:ext cx="294803" cy="29480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435608" y="3856482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Не в шторм и грозу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При плохой погоде и сильном волнении из воды выходим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Комфортные условия для купания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2560320" cy="2468880"/>
          </a:xfrm>
          <a:prstGeom prst="roundRect">
            <a:avLst>
              <a:gd name="adj" fmla="val 370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640080" y="14173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</a:rPr>
              <a:t>18–19 °C</a:t>
            </a:r>
            <a:endParaRPr lang="en-US" sz="36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2377440"/>
            <a:ext cx="2194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Температура воды, при которой купание допустимо</a:t>
            </a:r>
            <a:endParaRPr lang="en-US" sz="1400" dirty="0"/>
          </a:p>
        </p:txBody>
      </p:sp>
      <p:sp>
        <p:nvSpPr>
          <p:cNvPr id="7" name="Карточка"/>
          <p:cNvSpPr/>
          <p:nvPr/>
        </p:nvSpPr>
        <p:spPr>
          <a:xfrm>
            <a:off x="3291840" y="1188720"/>
            <a:ext cx="2560320" cy="2468880"/>
          </a:xfrm>
          <a:prstGeom prst="roundRect">
            <a:avLst>
              <a:gd name="adj" fmla="val 370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3474720" y="14173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4"/>
                </a:solidFill>
              </a:rPr>
              <a:t>+20…+25 °C</a:t>
            </a:r>
            <a:endParaRPr lang="en-US" sz="3200" dirty="0"/>
          </a:p>
        </p:txBody>
      </p:sp>
      <p:sp>
        <p:nvSpPr>
          <p:cNvPr id="9" name="Text 6"/>
          <p:cNvSpPr txBox="1"/>
          <p:nvPr/>
        </p:nvSpPr>
        <p:spPr>
          <a:xfrm>
            <a:off x="3474720" y="2377440"/>
            <a:ext cx="2194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Температура воздуха для безопасного купания</a:t>
            </a:r>
            <a:endParaRPr lang="en-US" sz="1400" dirty="0"/>
          </a:p>
        </p:txBody>
      </p:sp>
      <p:sp>
        <p:nvSpPr>
          <p:cNvPr id="10" name="Карточка"/>
          <p:cNvSpPr/>
          <p:nvPr/>
        </p:nvSpPr>
        <p:spPr>
          <a:xfrm>
            <a:off x="6126480" y="1188720"/>
            <a:ext cx="2560320" cy="2468880"/>
          </a:xfrm>
          <a:prstGeom prst="roundRect">
            <a:avLst>
              <a:gd name="adj" fmla="val 370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6309360" y="14173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3"/>
                </a:solidFill>
              </a:rPr>
              <a:t>Постепенно</a:t>
            </a:r>
            <a:endParaRPr lang="en-US" sz="3000" dirty="0"/>
          </a:p>
        </p:txBody>
      </p:sp>
      <p:sp>
        <p:nvSpPr>
          <p:cNvPr id="12" name="Text 9"/>
          <p:cNvSpPr txBox="1"/>
          <p:nvPr/>
        </p:nvSpPr>
        <p:spPr>
          <a:xfrm>
            <a:off x="6309360" y="2377440"/>
            <a:ext cx="2194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Входи в воду медленно и увеличивай время купания</a:t>
            </a:r>
            <a:endParaRPr lang="en-US" sz="1400" dirty="0"/>
          </a:p>
        </p:txBody>
      </p:sp>
      <p:sp>
        <p:nvSpPr>
          <p:cNvPr id="13" name="Вывод"/>
          <p:cNvSpPr/>
          <p:nvPr/>
        </p:nvSpPr>
        <p:spPr>
          <a:xfrm>
            <a:off x="457200" y="3886200"/>
            <a:ext cx="8229600" cy="640080"/>
          </a:xfrm>
          <a:prstGeom prst="roundRect">
            <a:avLst>
              <a:gd name="adj" fmla="val 14286"/>
            </a:avLst>
          </a:prstGeom>
          <a:solidFill>
            <a:schemeClr val="accent2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731520" y="388620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Озноб, дрожь, посиневшие губы — немедленно выходи из воды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Правила на воде</a:t>
            </a:r>
            <a:endParaRPr lang="en-US" sz="2800" dirty="0"/>
          </a:p>
        </p:txBody>
      </p:sp>
      <p:sp>
        <p:nvSpPr>
          <p:cNvPr id="4" name="Заголовок колонки"/>
          <p:cNvSpPr/>
          <p:nvPr/>
        </p:nvSpPr>
        <p:spPr>
          <a:xfrm>
            <a:off x="457200" y="1188720"/>
            <a:ext cx="3977640" cy="594360"/>
          </a:xfrm>
          <a:prstGeom prst="roundRect">
            <a:avLst>
              <a:gd name="adj" fmla="val 15385"/>
            </a:avLst>
          </a:prstGeom>
          <a:solidFill>
            <a:schemeClr val="accent2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640080" y="1188720"/>
            <a:ext cx="3611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Нельзя</a:t>
            </a:r>
            <a:endParaRPr lang="en-US" sz="1800" dirty="0"/>
          </a:p>
        </p:txBody>
      </p:sp>
      <p:sp>
        <p:nvSpPr>
          <p:cNvPr id="6" name="Карточка"/>
          <p:cNvSpPr/>
          <p:nvPr/>
        </p:nvSpPr>
        <p:spPr>
          <a:xfrm>
            <a:off x="457200" y="1920240"/>
            <a:ext cx="3977640" cy="2697480"/>
          </a:xfrm>
          <a:prstGeom prst="roundRect">
            <a:avLst>
              <a:gd name="adj" fmla="val 3390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685800" y="2057400"/>
            <a:ext cx="35204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Купаться в состоянии опьянения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Нырять в незнакомых местах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Заплывать за буйки и далеко от берега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Играть на воде в «утопление», хватать за ноги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Плавать на надувных игрушках вдали от берега</a:t>
            </a:r>
            <a:endParaRPr lang="en-US" sz="1400" dirty="0"/>
          </a:p>
        </p:txBody>
      </p:sp>
      <p:sp>
        <p:nvSpPr>
          <p:cNvPr id="8" name="Заголовок колонки"/>
          <p:cNvSpPr/>
          <p:nvPr/>
        </p:nvSpPr>
        <p:spPr>
          <a:xfrm>
            <a:off x="4709160" y="1188720"/>
            <a:ext cx="3977640" cy="594360"/>
          </a:xfrm>
          <a:prstGeom prst="roundRect">
            <a:avLst>
              <a:gd name="adj" fmla="val 15385"/>
            </a:avLst>
          </a:prstGeom>
          <a:solidFill>
            <a:schemeClr val="accent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892040" y="1188720"/>
            <a:ext cx="3611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Нужно</a:t>
            </a:r>
            <a:endParaRPr lang="en-US" sz="1800" dirty="0"/>
          </a:p>
        </p:txBody>
      </p:sp>
      <p:sp>
        <p:nvSpPr>
          <p:cNvPr id="10" name="Карточка"/>
          <p:cNvSpPr/>
          <p:nvPr/>
        </p:nvSpPr>
        <p:spPr>
          <a:xfrm>
            <a:off x="4709160" y="1920240"/>
            <a:ext cx="3977640" cy="2697480"/>
          </a:xfrm>
          <a:prstGeom prst="roundRect">
            <a:avLst>
              <a:gd name="adj" fmla="val 3390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4937760" y="2057400"/>
            <a:ext cx="35204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Входить в воду постепенно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Проверять дно и глубину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Плавать вблизи берега и рядом с друзьями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Выйти при ознобе, усталости, плохой погоде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Знать номера 112 и 103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Судорога в воде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Номер"/>
          <p:cNvSpPr/>
          <p:nvPr/>
        </p:nvSpPr>
        <p:spPr>
          <a:xfrm>
            <a:off x="64008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Не паникуй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Глубоко вдохни, расслабься</a:t>
            </a:r>
            <a:endParaRPr lang="en-US" sz="1400" dirty="0"/>
          </a:p>
        </p:txBody>
      </p:sp>
      <p:sp>
        <p:nvSpPr>
          <p:cNvPr id="9" name="Стрелка"/>
          <p:cNvSpPr/>
          <p:nvPr/>
        </p:nvSpPr>
        <p:spPr>
          <a:xfrm>
            <a:off x="227914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0" name="Карточка"/>
          <p:cNvSpPr/>
          <p:nvPr/>
        </p:nvSpPr>
        <p:spPr>
          <a:xfrm>
            <a:off x="261747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Номер"/>
          <p:cNvSpPr/>
          <p:nvPr/>
        </p:nvSpPr>
        <p:spPr>
          <a:xfrm>
            <a:off x="280035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280035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280035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Ляг на спину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280035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Держись на воде, отдыхай</a:t>
            </a:r>
            <a:endParaRPr lang="en-US" sz="1400" dirty="0"/>
          </a:p>
        </p:txBody>
      </p:sp>
      <p:sp>
        <p:nvSpPr>
          <p:cNvPr id="15" name="Стрелка"/>
          <p:cNvSpPr/>
          <p:nvPr/>
        </p:nvSpPr>
        <p:spPr>
          <a:xfrm>
            <a:off x="443941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6" name="Карточка"/>
          <p:cNvSpPr/>
          <p:nvPr/>
        </p:nvSpPr>
        <p:spPr>
          <a:xfrm>
            <a:off x="477774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Номер"/>
          <p:cNvSpPr/>
          <p:nvPr/>
        </p:nvSpPr>
        <p:spPr>
          <a:xfrm>
            <a:off x="496062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96062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496062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Зови на помощь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496062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Кричи, подай знак руками</a:t>
            </a:r>
            <a:endParaRPr lang="en-US" sz="1400" dirty="0"/>
          </a:p>
        </p:txBody>
      </p:sp>
      <p:sp>
        <p:nvSpPr>
          <p:cNvPr id="21" name="Стрелка"/>
          <p:cNvSpPr/>
          <p:nvPr/>
        </p:nvSpPr>
        <p:spPr>
          <a:xfrm>
            <a:off x="659968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22" name="Карточка"/>
          <p:cNvSpPr/>
          <p:nvPr/>
        </p:nvSpPr>
        <p:spPr>
          <a:xfrm>
            <a:off x="693801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3" name="Номер"/>
          <p:cNvSpPr/>
          <p:nvPr/>
        </p:nvSpPr>
        <p:spPr>
          <a:xfrm>
            <a:off x="712089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712089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712089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Растяни мышцу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712089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Потяни стопу на себя, плыви к берегу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Течение, водоворот, водоросли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40080" y="1385316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143" y="1521379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35608" y="1188720"/>
            <a:ext cx="70225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Течение сносит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Не плыви против течения: плыви по диагонали к берегу</a:t>
            </a:r>
            <a:endParaRPr lang="en-US" sz="14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2276856"/>
            <a:ext cx="8229600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руг иконки"/>
          <p:cNvSpPr/>
          <p:nvPr/>
        </p:nvSpPr>
        <p:spPr>
          <a:xfrm>
            <a:off x="640080" y="2473452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0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43" y="2609515"/>
            <a:ext cx="294803" cy="29480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435608" y="2276856"/>
            <a:ext cx="70225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Затягивает водоворот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Наберись воздуха, нырни и вынырни в стороне от воронки</a:t>
            </a:r>
            <a:endParaRPr lang="en-US" sz="14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3364992"/>
            <a:ext cx="8229600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руг иконки"/>
          <p:cNvSpPr/>
          <p:nvPr/>
        </p:nvSpPr>
        <p:spPr>
          <a:xfrm>
            <a:off x="640080" y="3561588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4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43" y="3697651"/>
            <a:ext cx="294803" cy="29480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435608" y="3364992"/>
            <a:ext cx="7022592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Запутался в водорослях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Без резких движений ложись на спину, освобождай руки и ноги плавно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Как помочь тонущему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Номер"/>
          <p:cNvSpPr/>
          <p:nvPr/>
        </p:nvSpPr>
        <p:spPr>
          <a:xfrm>
            <a:off x="64008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Позови взрослых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Громко зови на помощь, вызови 112</a:t>
            </a:r>
            <a:endParaRPr lang="en-US" sz="1400" dirty="0"/>
          </a:p>
        </p:txBody>
      </p:sp>
      <p:sp>
        <p:nvSpPr>
          <p:cNvPr id="9" name="Стрелка"/>
          <p:cNvSpPr/>
          <p:nvPr/>
        </p:nvSpPr>
        <p:spPr>
          <a:xfrm>
            <a:off x="227914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0" name="Карточка"/>
          <p:cNvSpPr/>
          <p:nvPr/>
        </p:nvSpPr>
        <p:spPr>
          <a:xfrm>
            <a:off x="261747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Номер"/>
          <p:cNvSpPr/>
          <p:nvPr/>
        </p:nvSpPr>
        <p:spPr>
          <a:xfrm>
            <a:off x="280035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280035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280035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Подай предмет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280035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Брось круг, верёвку, доску — всё, что плавает</a:t>
            </a:r>
            <a:endParaRPr lang="en-US" sz="1400" dirty="0"/>
          </a:p>
        </p:txBody>
      </p:sp>
      <p:sp>
        <p:nvSpPr>
          <p:cNvPr id="15" name="Стрелка"/>
          <p:cNvSpPr/>
          <p:nvPr/>
        </p:nvSpPr>
        <p:spPr>
          <a:xfrm>
            <a:off x="443941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6" name="Карточка"/>
          <p:cNvSpPr/>
          <p:nvPr/>
        </p:nvSpPr>
        <p:spPr>
          <a:xfrm>
            <a:off x="477774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Номер"/>
          <p:cNvSpPr/>
          <p:nvPr/>
        </p:nvSpPr>
        <p:spPr>
          <a:xfrm>
            <a:off x="496062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96062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496062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Не прыгай сам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496062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Без подготовки в воду не лезь — тонущий может утянуть</a:t>
            </a:r>
            <a:endParaRPr lang="en-US" sz="1400" dirty="0"/>
          </a:p>
        </p:txBody>
      </p:sp>
      <p:sp>
        <p:nvSpPr>
          <p:cNvPr id="21" name="Стрелка"/>
          <p:cNvSpPr/>
          <p:nvPr/>
        </p:nvSpPr>
        <p:spPr>
          <a:xfrm>
            <a:off x="659968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22" name="Карточка"/>
          <p:cNvSpPr/>
          <p:nvPr/>
        </p:nvSpPr>
        <p:spPr>
          <a:xfrm>
            <a:off x="693801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3" name="Номер"/>
          <p:cNvSpPr/>
          <p:nvPr/>
        </p:nvSpPr>
        <p:spPr>
          <a:xfrm>
            <a:off x="712089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712089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712089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Вытащи и согрей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712089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Помоги выйти, вызови скорую, окажи помощь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Если пострадавший не дышит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2560320" cy="2468880"/>
          </a:xfrm>
          <a:prstGeom prst="roundRect">
            <a:avLst>
              <a:gd name="adj" fmla="val 370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640080" y="14173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</a:rPr>
              <a:t>30 : 2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2377440"/>
            <a:ext cx="2194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30 нажатий на грудную клетку, затем 2 вдоха</a:t>
            </a:r>
            <a:endParaRPr lang="en-US" sz="1400" dirty="0"/>
          </a:p>
        </p:txBody>
      </p:sp>
      <p:sp>
        <p:nvSpPr>
          <p:cNvPr id="7" name="Карточка"/>
          <p:cNvSpPr/>
          <p:nvPr/>
        </p:nvSpPr>
        <p:spPr>
          <a:xfrm>
            <a:off x="3291840" y="1188720"/>
            <a:ext cx="2560320" cy="2468880"/>
          </a:xfrm>
          <a:prstGeom prst="roundRect">
            <a:avLst>
              <a:gd name="adj" fmla="val 370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3474720" y="14173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chemeClr val="accent1"/>
                </a:solidFill>
              </a:rPr>
              <a:t>100–120</a:t>
            </a:r>
            <a:endParaRPr lang="en-US" sz="3800" dirty="0"/>
          </a:p>
        </p:txBody>
      </p:sp>
      <p:sp>
        <p:nvSpPr>
          <p:cNvPr id="9" name="Text 6"/>
          <p:cNvSpPr txBox="1"/>
          <p:nvPr/>
        </p:nvSpPr>
        <p:spPr>
          <a:xfrm>
            <a:off x="3474720" y="2377440"/>
            <a:ext cx="2194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нажатий в минуту — темп компрессий</a:t>
            </a:r>
            <a:endParaRPr lang="en-US" sz="1400" dirty="0"/>
          </a:p>
        </p:txBody>
      </p:sp>
      <p:sp>
        <p:nvSpPr>
          <p:cNvPr id="10" name="Карточка"/>
          <p:cNvSpPr/>
          <p:nvPr/>
        </p:nvSpPr>
        <p:spPr>
          <a:xfrm>
            <a:off x="6126480" y="1188720"/>
            <a:ext cx="2560320" cy="2468880"/>
          </a:xfrm>
          <a:prstGeom prst="roundRect">
            <a:avLst>
              <a:gd name="adj" fmla="val 370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6309360" y="14173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4"/>
                </a:solidFill>
              </a:rPr>
              <a:t>5–6 см</a:t>
            </a:r>
            <a:endParaRPr lang="en-US" sz="4000" dirty="0"/>
          </a:p>
        </p:txBody>
      </p:sp>
      <p:sp>
        <p:nvSpPr>
          <p:cNvPr id="12" name="Text 9"/>
          <p:cNvSpPr txBox="1"/>
          <p:nvPr/>
        </p:nvSpPr>
        <p:spPr>
          <a:xfrm>
            <a:off x="6309360" y="2377440"/>
            <a:ext cx="2194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глубина нажатия на грудную клетку взрослого</a:t>
            </a:r>
            <a:endParaRPr lang="en-US" sz="1400" dirty="0"/>
          </a:p>
        </p:txBody>
      </p:sp>
      <p:sp>
        <p:nvSpPr>
          <p:cNvPr id="13" name="Вывод"/>
          <p:cNvSpPr/>
          <p:nvPr/>
        </p:nvSpPr>
        <p:spPr>
          <a:xfrm>
            <a:off x="457200" y="3886200"/>
            <a:ext cx="8229600" cy="640080"/>
          </a:xfrm>
          <a:prstGeom prst="roundRect">
            <a:avLst>
              <a:gd name="adj" fmla="val 14286"/>
            </a:avLst>
          </a:prstGeom>
          <a:solidFill>
            <a:schemeClr val="accent1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731520" y="388620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Вызови скорую (103 / 112) и продолжай до её приезда или появления дыхания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Зимой: безопасная толщина льда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1851660" cy="2286000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640080" y="1417320"/>
            <a:ext cx="14859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</a:rPr>
              <a:t>7 см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2377440"/>
            <a:ext cx="14859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для одного человека</a:t>
            </a:r>
            <a:endParaRPr lang="en-US" sz="1400" dirty="0"/>
          </a:p>
        </p:txBody>
      </p:sp>
      <p:sp>
        <p:nvSpPr>
          <p:cNvPr id="7" name="Карточка"/>
          <p:cNvSpPr/>
          <p:nvPr/>
        </p:nvSpPr>
        <p:spPr>
          <a:xfrm>
            <a:off x="2583180" y="1188720"/>
            <a:ext cx="1851660" cy="2286000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2766060" y="1417320"/>
            <a:ext cx="14859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4"/>
                </a:solidFill>
              </a:rPr>
              <a:t>12 см</a:t>
            </a:r>
            <a:endParaRPr lang="en-US" sz="4000" dirty="0"/>
          </a:p>
        </p:txBody>
      </p:sp>
      <p:sp>
        <p:nvSpPr>
          <p:cNvPr id="9" name="Text 6"/>
          <p:cNvSpPr txBox="1"/>
          <p:nvPr/>
        </p:nvSpPr>
        <p:spPr>
          <a:xfrm>
            <a:off x="2766060" y="2377440"/>
            <a:ext cx="14859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для катка</a:t>
            </a:r>
            <a:endParaRPr lang="en-US" sz="1400" dirty="0"/>
          </a:p>
        </p:txBody>
      </p:sp>
      <p:sp>
        <p:nvSpPr>
          <p:cNvPr id="10" name="Карточка"/>
          <p:cNvSpPr/>
          <p:nvPr/>
        </p:nvSpPr>
        <p:spPr>
          <a:xfrm>
            <a:off x="4709160" y="1188720"/>
            <a:ext cx="1851660" cy="2286000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4892040" y="1417320"/>
            <a:ext cx="14859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15 см</a:t>
            </a:r>
            <a:endParaRPr lang="en-US" sz="4000" dirty="0"/>
          </a:p>
        </p:txBody>
      </p:sp>
      <p:sp>
        <p:nvSpPr>
          <p:cNvPr id="12" name="Text 9"/>
          <p:cNvSpPr txBox="1"/>
          <p:nvPr/>
        </p:nvSpPr>
        <p:spPr>
          <a:xfrm>
            <a:off x="4892040" y="2377440"/>
            <a:ext cx="14859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для пешей переправы</a:t>
            </a:r>
            <a:endParaRPr lang="en-US" sz="1400" dirty="0"/>
          </a:p>
        </p:txBody>
      </p:sp>
      <p:sp>
        <p:nvSpPr>
          <p:cNvPr id="13" name="Карточка"/>
          <p:cNvSpPr/>
          <p:nvPr/>
        </p:nvSpPr>
        <p:spPr>
          <a:xfrm>
            <a:off x="6835140" y="1188720"/>
            <a:ext cx="1851660" cy="2286000"/>
          </a:xfrm>
          <a:prstGeom prst="roundRect">
            <a:avLst>
              <a:gd name="adj" fmla="val 4938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7018020" y="1417320"/>
            <a:ext cx="14859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30 см</a:t>
            </a:r>
            <a:endParaRPr lang="en-US" sz="4000" dirty="0"/>
          </a:p>
        </p:txBody>
      </p:sp>
      <p:sp>
        <p:nvSpPr>
          <p:cNvPr id="15" name="Text 12"/>
          <p:cNvSpPr txBox="1"/>
          <p:nvPr/>
        </p:nvSpPr>
        <p:spPr>
          <a:xfrm>
            <a:off x="7018020" y="2377440"/>
            <a:ext cx="14859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для автомобиля</a:t>
            </a:r>
            <a:endParaRPr lang="en-US" sz="1400" dirty="0"/>
          </a:p>
        </p:txBody>
      </p:sp>
      <p:sp>
        <p:nvSpPr>
          <p:cNvPr id="16" name="Вывод"/>
          <p:cNvSpPr/>
          <p:nvPr/>
        </p:nvSpPr>
        <p:spPr>
          <a:xfrm>
            <a:off x="457200" y="3749040"/>
            <a:ext cx="8229600" cy="73152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731520" y="3749040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Это минимум. Сомневаешься — не выходи на лёд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На льду категорически нельзя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40080" y="1285875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143" y="1421938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35608" y="1188720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Выходить в нетрезвом виде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Алкоголь ослабляет осторожность и координацию</a:t>
            </a:r>
            <a:endParaRPr lang="en-US" sz="14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2077974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руг иконки"/>
          <p:cNvSpPr/>
          <p:nvPr/>
        </p:nvSpPr>
        <p:spPr>
          <a:xfrm>
            <a:off x="640080" y="2175129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0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43" y="2311192"/>
            <a:ext cx="294803" cy="29480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435608" y="2077974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Бегать и прыгать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Динамическая нагрузка резко повышает риск провала</a:t>
            </a:r>
            <a:endParaRPr lang="en-US" sz="14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967228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руг иконки"/>
          <p:cNvSpPr/>
          <p:nvPr/>
        </p:nvSpPr>
        <p:spPr>
          <a:xfrm>
            <a:off x="640080" y="3064383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43" y="3200446"/>
            <a:ext cx="294803" cy="29480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435608" y="2967228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Собираться большой группой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Нагрузка на лёд в одном месте растёт</a:t>
            </a:r>
            <a:endParaRPr lang="en-US" sz="14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856482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руг иконки"/>
          <p:cNvSpPr/>
          <p:nvPr/>
        </p:nvSpPr>
        <p:spPr>
          <a:xfrm>
            <a:off x="640080" y="3953637"/>
            <a:ext cx="566928" cy="566928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8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43" y="4089700"/>
            <a:ext cx="294803" cy="29480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435608" y="3856482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Идти в темноте или плохую видимость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Не заметишь трещин, промоин, полыней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Провалился под лёд: что делать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Номер"/>
          <p:cNvSpPr/>
          <p:nvPr/>
        </p:nvSpPr>
        <p:spPr>
          <a:xfrm>
            <a:off x="64008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Не паникуй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Зови на помощь, раскинь руки на кромке льда</a:t>
            </a:r>
            <a:endParaRPr lang="en-US" sz="1400" dirty="0"/>
          </a:p>
        </p:txBody>
      </p:sp>
      <p:sp>
        <p:nvSpPr>
          <p:cNvPr id="9" name="Стрелка"/>
          <p:cNvSpPr/>
          <p:nvPr/>
        </p:nvSpPr>
        <p:spPr>
          <a:xfrm>
            <a:off x="227914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0" name="Карточка"/>
          <p:cNvSpPr/>
          <p:nvPr/>
        </p:nvSpPr>
        <p:spPr>
          <a:xfrm>
            <a:off x="261747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Номер"/>
          <p:cNvSpPr/>
          <p:nvPr/>
        </p:nvSpPr>
        <p:spPr>
          <a:xfrm>
            <a:off x="280035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280035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280035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Наползай грудью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280035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Осторожно вытягивай тело на лёд, затем ноги</a:t>
            </a:r>
            <a:endParaRPr lang="en-US" sz="1400" dirty="0"/>
          </a:p>
        </p:txBody>
      </p:sp>
      <p:sp>
        <p:nvSpPr>
          <p:cNvPr id="15" name="Стрелка"/>
          <p:cNvSpPr/>
          <p:nvPr/>
        </p:nvSpPr>
        <p:spPr>
          <a:xfrm>
            <a:off x="443941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6" name="Карточка"/>
          <p:cNvSpPr/>
          <p:nvPr/>
        </p:nvSpPr>
        <p:spPr>
          <a:xfrm>
            <a:off x="477774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Номер"/>
          <p:cNvSpPr/>
          <p:nvPr/>
        </p:nvSpPr>
        <p:spPr>
          <a:xfrm>
            <a:off x="496062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96062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496062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Откатись или ползи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496062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Отодвигайся ползком от края — туда, откуда пришёл</a:t>
            </a:r>
            <a:endParaRPr lang="en-US" sz="1400" dirty="0"/>
          </a:p>
        </p:txBody>
      </p:sp>
      <p:sp>
        <p:nvSpPr>
          <p:cNvPr id="21" name="Стрелка"/>
          <p:cNvSpPr/>
          <p:nvPr/>
        </p:nvSpPr>
        <p:spPr>
          <a:xfrm>
            <a:off x="659968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22" name="Карточка"/>
          <p:cNvSpPr/>
          <p:nvPr/>
        </p:nvSpPr>
        <p:spPr>
          <a:xfrm>
            <a:off x="693801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3" name="Номер"/>
          <p:cNvSpPr/>
          <p:nvPr/>
        </p:nvSpPr>
        <p:spPr>
          <a:xfrm>
            <a:off x="712089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712089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712089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Согрейся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712089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Быстро в тепло, сухая одежда, при необходимости — скорая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Как спасти человека на льду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40080" y="1285875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143" y="1421938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35608" y="1188720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Вызови помощь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Позвони 112 и крикни о помощи</a:t>
            </a:r>
            <a:endParaRPr lang="en-US" sz="14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2077974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руг иконки"/>
          <p:cNvSpPr/>
          <p:nvPr/>
        </p:nvSpPr>
        <p:spPr>
          <a:xfrm>
            <a:off x="640080" y="2175129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43" y="2311192"/>
            <a:ext cx="294803" cy="29480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435608" y="2077974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Подай длинный предмет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Шест, доска, верёвка — с расстояния 3–4 м от полыньи</a:t>
            </a:r>
            <a:endParaRPr lang="en-US" sz="14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967228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руг иконки"/>
          <p:cNvSpPr/>
          <p:nvPr/>
        </p:nvSpPr>
        <p:spPr>
          <a:xfrm>
            <a:off x="640080" y="3064383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4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43" y="3200446"/>
            <a:ext cx="294803" cy="29480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435608" y="2967228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Без прямого контакта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Подходи ползком, не вставай рядом с краем</a:t>
            </a:r>
            <a:endParaRPr lang="en-US" sz="14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856482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руг иконки"/>
          <p:cNvSpPr/>
          <p:nvPr/>
        </p:nvSpPr>
        <p:spPr>
          <a:xfrm>
            <a:off x="640080" y="3953637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8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43" y="4089700"/>
            <a:ext cx="294803" cy="29480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435608" y="3856482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 тепло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Помоги выйти, переодень в сухое, вызови скорую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Проверь себя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Номер"/>
          <p:cNvSpPr/>
          <p:nvPr/>
        </p:nvSpPr>
        <p:spPr>
          <a:xfrm>
            <a:off x="640080" y="12847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2847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280160" y="1188720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Какова безопасная толщина льда для одного человека?</a:t>
            </a:r>
            <a:endParaRPr lang="en-US" sz="16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1892808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Номер"/>
          <p:cNvSpPr/>
          <p:nvPr/>
        </p:nvSpPr>
        <p:spPr>
          <a:xfrm>
            <a:off x="640080" y="19888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0080" y="19888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892808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Что делать, если начала сводить ногу в воде?</a:t>
            </a:r>
            <a:endParaRPr lang="en-US" sz="16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596896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Номер"/>
          <p:cNvSpPr/>
          <p:nvPr/>
        </p:nvSpPr>
        <p:spPr>
          <a:xfrm>
            <a:off x="640080" y="269290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40080" y="269290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280160" y="2596896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Почему нельзя бросаться в воду спасать тонущего без подготовки?</a:t>
            </a:r>
            <a:endParaRPr lang="en-US" sz="16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300984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Номер"/>
          <p:cNvSpPr/>
          <p:nvPr/>
        </p:nvSpPr>
        <p:spPr>
          <a:xfrm>
            <a:off x="640080" y="339699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40080" y="33969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00984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Что делать, если провалился под лёд?</a:t>
            </a:r>
            <a:endParaRPr lang="en-US" sz="1600" dirty="0"/>
          </a:p>
        </p:txBody>
      </p:sp>
      <p:sp>
        <p:nvSpPr>
          <p:cNvPr id="20" name="Карточка"/>
          <p:cNvSpPr/>
          <p:nvPr/>
        </p:nvSpPr>
        <p:spPr>
          <a:xfrm>
            <a:off x="457200" y="4005072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1" name="Номер"/>
          <p:cNvSpPr/>
          <p:nvPr/>
        </p:nvSpPr>
        <p:spPr>
          <a:xfrm>
            <a:off x="640080" y="4101084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40080" y="410108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3" name="Text 20"/>
          <p:cNvSpPr txBox="1"/>
          <p:nvPr/>
        </p:nvSpPr>
        <p:spPr>
          <a:xfrm>
            <a:off x="1280160" y="4005072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С какого расстояния подавать шест тонущему на льду?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Ответы и разбор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685800" y="1188720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Лёд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2194560" y="1188720"/>
            <a:ext cx="6309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Не менее 7 см для одного человека; 12 / 15 / 30 см — для катка, переправы, автомобиля</a:t>
            </a:r>
            <a:endParaRPr lang="en-US" sz="1500" dirty="0"/>
          </a:p>
        </p:txBody>
      </p:sp>
      <p:sp>
        <p:nvSpPr>
          <p:cNvPr id="7" name="Карточка"/>
          <p:cNvSpPr/>
          <p:nvPr/>
        </p:nvSpPr>
        <p:spPr>
          <a:xfrm>
            <a:off x="457200" y="18745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685800" y="1874520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Судорога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2194560" y="1874520"/>
            <a:ext cx="6309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Не паниковать, лечь на спину, звать на помощь, растянуть мышцу</a:t>
            </a:r>
            <a:endParaRPr lang="en-US" sz="1500" dirty="0"/>
          </a:p>
        </p:txBody>
      </p:sp>
      <p:sp>
        <p:nvSpPr>
          <p:cNvPr id="10" name="Карточка"/>
          <p:cNvSpPr/>
          <p:nvPr/>
        </p:nvSpPr>
        <p:spPr>
          <a:xfrm>
            <a:off x="457200" y="25603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685800" y="2560320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Спасение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2194560" y="2560320"/>
            <a:ext cx="6309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Тонущий может утянуть; бросай круг, верёвку, зови взрослых</a:t>
            </a:r>
            <a:endParaRPr lang="en-US" sz="1500" dirty="0"/>
          </a:p>
        </p:txBody>
      </p:sp>
      <p:sp>
        <p:nvSpPr>
          <p:cNvPr id="13" name="Карточка"/>
          <p:cNvSpPr/>
          <p:nvPr/>
        </p:nvSpPr>
        <p:spPr>
          <a:xfrm>
            <a:off x="457200" y="32461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685800" y="3246120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Провал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2194560" y="3246120"/>
            <a:ext cx="6309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Руки на кромку, наползти грудью, ползти от края</a:t>
            </a:r>
            <a:endParaRPr lang="en-US" sz="15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9319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Text 14"/>
          <p:cNvSpPr txBox="1"/>
          <p:nvPr/>
        </p:nvSpPr>
        <p:spPr>
          <a:xfrm>
            <a:off x="685800" y="3931920"/>
            <a:ext cx="1463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Шест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2194560" y="3931920"/>
            <a:ext cx="6309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С расстояния 3–4 м, без прямого контакта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Итоги урока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18872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2"/>
                </a:solidFill>
              </a:rPr>
              <a:t>Главное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645920"/>
            <a:ext cx="4206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Купаться — только в разрешённых местах и не одному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Лёд безопасен от 7 см для одного человека; 12 / 15 / 30 см — для катка, переправы, автомобиля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Спасай, не рискуя собой: круг, верёвка, шест, зови взрослых, 112</a:t>
            </a:r>
            <a:endParaRPr lang="en-US" sz="1600" dirty="0"/>
          </a:p>
        </p:txBody>
      </p:sp>
      <p:sp>
        <p:nvSpPr>
          <p:cNvPr id="6" name="Карточка"/>
          <p:cNvSpPr/>
          <p:nvPr/>
        </p:nvSpPr>
        <p:spPr>
          <a:xfrm>
            <a:off x="4937760" y="1188720"/>
            <a:ext cx="3749040" cy="2926080"/>
          </a:xfrm>
          <a:prstGeom prst="roundRect">
            <a:avLst>
              <a:gd name="adj" fmla="val 3125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Домашнее задание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5166360" y="1874520"/>
            <a:ext cx="3291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Составьте памятку «Безопасно на воде и льду» для младшего брата или сестры: 5 правил и телефоны экстренных служб. Можно оформить в виде плаката.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42519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Источники: МЧС России — «Правила поведения на льду и выезд на переправу», рекомендации по безопасности на водных объектах. Сведения актуальны на октябрь 2026 г.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ЗР Лысково">
  <a:themeElements>
    <a:clrScheme name="ОБЗР Лысково">
      <a:dk1>
        <a:srgbClr val="2C3E50"/>
      </a:dk1>
      <a:lt1>
        <a:srgbClr val="FFFFFF"/>
      </a:lt1>
      <a:dk2>
        <a:srgbClr val="003D7A"/>
      </a:dk2>
      <a:lt2>
        <a:srgbClr val="F5F7FA"/>
      </a:lt2>
      <a:accent1>
        <a:srgbClr val="003D7A"/>
      </a:accent1>
      <a:accent2>
        <a:srgbClr val="D32F2F"/>
      </a:accent2>
      <a:accent3>
        <a:srgbClr val="2E7D32"/>
      </a:accent3>
      <a:accent4>
        <a:srgbClr val="B45309"/>
      </a:accent4>
      <a:accent5>
        <a:srgbClr val="00518A"/>
      </a:accent5>
      <a:accent6>
        <a:srgbClr val="5F6C75"/>
      </a:accent6>
      <a:hlink>
        <a:srgbClr val="00518A"/>
      </a:hlink>
      <a:folHlink>
        <a:srgbClr val="5F6C75"/>
      </a:folHlink>
    </a:clrScheme>
    <a:fontScheme name="ОБЗР Лысково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Безопасное поведение на водоёмах</dc:title>
  <dc:subject>Безопасность жизнедеятельности</dc:subject>
  <dc:creator>Дёмин А.Ю.</dc:creator>
  <cp:lastModifiedBy>Дёмин А.Ю.</cp:lastModifiedBy>
  <cp:revision>1</cp:revision>
  <dcterms:created xsi:type="dcterms:W3CDTF">2026-10-05T16:48:49Z</dcterms:created>
  <dcterms:modified xsi:type="dcterms:W3CDTF">2026-10-05T16:48:49Z</dcterms:modified>
</cp:coreProperties>
</file>