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295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371600"/>
            <a:ext cx="4572000" cy="4572000"/>
          </a:xfrm>
          <a:prstGeom prst="ellipse">
            <a:avLst/>
          </a:prstGeom>
          <a:solidFill>
            <a:srgbClr val="003D7A">
              <a:alpha val="7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0607040" y="-640080"/>
            <a:ext cx="2743200" cy="2743200"/>
          </a:xfrm>
          <a:prstGeom prst="ellipse">
            <a:avLst/>
          </a:prstGeom>
          <a:solidFill>
            <a:srgbClr val="E53935">
              <a:alpha val="4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55448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НАЧАЛЬНАЯ ВОЕННАЯ ПОДГОТОВКА · 10 КЛАСС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2103120"/>
            <a:ext cx="96012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Беспилотные летательные аппараты</a:t>
            </a:r>
            <a:endParaRPr lang="en-US" sz="40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74904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Виды, назначение и тактико-технические характеристики БПЛА. Правила поведения при угрозе их применения.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2648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FA9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Дёмин А.Ю. · Преподаватель-организатор ОБЗР · МБОУ СШ № 2 г. Лысково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D7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Цели урока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3453384" cy="3931920"/>
          </a:xfrm>
          <a:prstGeom prst="roundRect">
            <a:avLst>
              <a:gd name="adj" fmla="val 3177"/>
            </a:avLst>
          </a:prstGeom>
          <a:solidFill>
            <a:srgbClr val="F5F7FA"/>
          </a:solidFill>
          <a:ln/>
        </p:spPr>
      </p:sp>
      <p:sp>
        <p:nvSpPr>
          <p:cNvPr id="4" name="Shape 2"/>
          <p:cNvSpPr/>
          <p:nvPr/>
        </p:nvSpPr>
        <p:spPr>
          <a:xfrm>
            <a:off x="1863852" y="1783080"/>
            <a:ext cx="822960" cy="822960"/>
          </a:xfrm>
          <a:prstGeom prst="ellipse">
            <a:avLst/>
          </a:prstGeom>
          <a:solidFill>
            <a:srgbClr val="003D7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783080"/>
            <a:ext cx="3453384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834640"/>
            <a:ext cx="299618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D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Узнать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337560"/>
            <a:ext cx="2813304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виды и классификацию беспилотных летательных аппаратов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367784" y="1463040"/>
            <a:ext cx="3453384" cy="3931920"/>
          </a:xfrm>
          <a:prstGeom prst="roundRect">
            <a:avLst>
              <a:gd name="adj" fmla="val 3177"/>
            </a:avLst>
          </a:prstGeom>
          <a:solidFill>
            <a:srgbClr val="F5F7FA"/>
          </a:solidFill>
          <a:ln/>
        </p:spPr>
      </p:sp>
      <p:sp>
        <p:nvSpPr>
          <p:cNvPr id="9" name="Shape 7"/>
          <p:cNvSpPr/>
          <p:nvPr/>
        </p:nvSpPr>
        <p:spPr>
          <a:xfrm>
            <a:off x="5682996" y="1783080"/>
            <a:ext cx="822960" cy="822960"/>
          </a:xfrm>
          <a:prstGeom prst="ellipse">
            <a:avLst/>
          </a:prstGeom>
          <a:solidFill>
            <a:srgbClr val="003D7A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367784" y="1783080"/>
            <a:ext cx="3453384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4596384" y="2834640"/>
            <a:ext cx="299618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D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Понять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4687824" y="3337560"/>
            <a:ext cx="2813304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назначение и тактико-технические характеристики современных БПЛА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8186928" y="1463040"/>
            <a:ext cx="3453384" cy="3931920"/>
          </a:xfrm>
          <a:prstGeom prst="roundRect">
            <a:avLst>
              <a:gd name="adj" fmla="val 3177"/>
            </a:avLst>
          </a:prstGeom>
          <a:solidFill>
            <a:srgbClr val="F5F7FA"/>
          </a:solidFill>
          <a:ln/>
        </p:spPr>
      </p:sp>
      <p:sp>
        <p:nvSpPr>
          <p:cNvPr id="14" name="Shape 12"/>
          <p:cNvSpPr/>
          <p:nvPr/>
        </p:nvSpPr>
        <p:spPr>
          <a:xfrm>
            <a:off x="9502140" y="1783080"/>
            <a:ext cx="822960" cy="822960"/>
          </a:xfrm>
          <a:prstGeom prst="ellipse">
            <a:avLst/>
          </a:prstGeom>
          <a:solidFill>
            <a:srgbClr val="003D7A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8186928" y="1783080"/>
            <a:ext cx="3453384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800" dirty="0"/>
          </a:p>
        </p:txBody>
      </p:sp>
      <p:sp>
        <p:nvSpPr>
          <p:cNvPr id="16" name="Text 14"/>
          <p:cNvSpPr txBox="1"/>
          <p:nvPr/>
        </p:nvSpPr>
        <p:spPr>
          <a:xfrm>
            <a:off x="8415528" y="2834640"/>
            <a:ext cx="299618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D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Освоить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8506968" y="3337560"/>
            <a:ext cx="2813304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правила безопасного поведения при угрозе применения БПЛА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ОБЗР · Начальная военная подготовка · 10 класс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789920" y="6446520"/>
            <a:ext cx="914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D7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Что такое БПЛА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5852160" cy="4023360"/>
          </a:xfrm>
          <a:prstGeom prst="roundRect">
            <a:avLst>
              <a:gd name="adj" fmla="val 2727"/>
            </a:avLst>
          </a:prstGeom>
          <a:solidFill>
            <a:srgbClr val="003D7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868680" y="1783080"/>
            <a:ext cx="5212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Беспилотный летательный аппарат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868680" y="2423160"/>
            <a:ext cx="521208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6F1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Летательный аппарат, выполняющий полёт без экипажа на борту, управляемый оператором дистанционно или действующий автономно по заданной программе.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675120" y="1463040"/>
            <a:ext cx="4937760" cy="1143000"/>
          </a:xfrm>
          <a:prstGeom prst="roundRect">
            <a:avLst>
              <a:gd name="adj" fmla="val 8000"/>
            </a:avLst>
          </a:prstGeom>
          <a:solidFill>
            <a:srgbClr val="F5F7FA"/>
          </a:solidFill>
          <a:ln w="9525">
            <a:solidFill>
              <a:srgbClr val="E0E6ED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903720" y="155448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539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Управление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6903720" y="1920240"/>
            <a:ext cx="4572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дистанционное или автономное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675120" y="2834640"/>
            <a:ext cx="4937760" cy="1143000"/>
          </a:xfrm>
          <a:prstGeom prst="roundRect">
            <a:avLst>
              <a:gd name="adj" fmla="val 8000"/>
            </a:avLst>
          </a:prstGeom>
          <a:solidFill>
            <a:srgbClr val="F5F7FA"/>
          </a:solidFill>
          <a:ln w="9525">
            <a:solidFill>
              <a:srgbClr val="E0E6ED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903720" y="292608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539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Роль в бою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6903720" y="3291840"/>
            <a:ext cx="4572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разведка, наблюдение, поражение целей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6675120" y="4206240"/>
            <a:ext cx="4937760" cy="1143000"/>
          </a:xfrm>
          <a:prstGeom prst="roundRect">
            <a:avLst>
              <a:gd name="adj" fmla="val 8000"/>
            </a:avLst>
          </a:prstGeom>
          <a:solidFill>
            <a:srgbClr val="F5F7FA"/>
          </a:solidFill>
          <a:ln w="9525">
            <a:solidFill>
              <a:srgbClr val="E0E6ED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903720" y="429768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539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Особенность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6903720" y="4663440"/>
            <a:ext cx="4572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снижает риск для личного состава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ОБЗР · Начальная военная подготовка · 10 класс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0789920" y="6446520"/>
            <a:ext cx="914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D7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История развития беспилотной авиации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1188720" y="3749040"/>
            <a:ext cx="9784080" cy="0"/>
          </a:xfrm>
          <a:prstGeom prst="line">
            <a:avLst/>
          </a:prstGeom>
          <a:noFill/>
          <a:ln w="38100">
            <a:solidFill>
              <a:srgbClr val="003D7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51560" y="3611880"/>
            <a:ext cx="274320" cy="274320"/>
          </a:xfrm>
          <a:prstGeom prst="ellipse">
            <a:avLst/>
          </a:prstGeom>
          <a:solidFill>
            <a:srgbClr val="E53935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365760" y="219456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3D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1930-е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365760" y="2560320"/>
            <a:ext cx="23774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Первые радиоуправляемые мишени для тренировки зенитчиков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312920" y="3611880"/>
            <a:ext cx="274320" cy="274320"/>
          </a:xfrm>
          <a:prstGeom prst="ellipse">
            <a:avLst/>
          </a:prstGeom>
          <a:solidFill>
            <a:srgbClr val="E53935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261360" y="411480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3D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1980-е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3261360" y="4480560"/>
            <a:ext cx="23774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Разведывательные БПЛА выходят на вооружение армий мира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7574280" y="3611880"/>
            <a:ext cx="274320" cy="274320"/>
          </a:xfrm>
          <a:prstGeom prst="ellipse">
            <a:avLst/>
          </a:prstGeom>
          <a:solidFill>
            <a:srgbClr val="E53935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522720" y="219456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3D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2000-е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6522720" y="2560320"/>
            <a:ext cx="23774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Появление ударных БПЛА, способных поражать цели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10835640" y="3611880"/>
            <a:ext cx="274320" cy="274320"/>
          </a:xfrm>
          <a:prstGeom prst="ellipse">
            <a:avLst/>
          </a:prstGeom>
          <a:solidFill>
            <a:srgbClr val="E53935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9445752" y="411480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3D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Сегодня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9445752" y="4480560"/>
            <a:ext cx="23774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Массовое применение БПЛА в разведке, ударе и логистике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ОБЗР · Начальная военная подготовка · 10 класс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10789920" y="6446520"/>
            <a:ext cx="914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D7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Классификация БПЛА по назначению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5362956" cy="2011680"/>
          </a:xfrm>
          <a:prstGeom prst="roundRect">
            <a:avLst>
              <a:gd name="adj" fmla="val 4545"/>
            </a:avLst>
          </a:prstGeom>
          <a:solidFill>
            <a:srgbClr val="F5F7FA"/>
          </a:solidFill>
          <a:ln/>
        </p:spPr>
      </p:sp>
      <p:sp>
        <p:nvSpPr>
          <p:cNvPr id="4" name="Shape 2"/>
          <p:cNvSpPr/>
          <p:nvPr/>
        </p:nvSpPr>
        <p:spPr>
          <a:xfrm>
            <a:off x="822960" y="1737360"/>
            <a:ext cx="502920" cy="502920"/>
          </a:xfrm>
          <a:prstGeom prst="roundRect">
            <a:avLst>
              <a:gd name="adj" fmla="val 14545"/>
            </a:avLst>
          </a:prstGeom>
          <a:solidFill>
            <a:srgbClr val="003D7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822960" y="173736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508760" y="1719072"/>
            <a:ext cx="4174236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3D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Разведывательные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2377440"/>
            <a:ext cx="4722876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Ведут наблюдение, передают изображение и координаты целей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277356" y="1463040"/>
            <a:ext cx="5362956" cy="2011680"/>
          </a:xfrm>
          <a:prstGeom prst="roundRect">
            <a:avLst>
              <a:gd name="adj" fmla="val 4545"/>
            </a:avLst>
          </a:prstGeom>
          <a:solidFill>
            <a:srgbClr val="F5F7FA"/>
          </a:solidFill>
          <a:ln/>
        </p:spPr>
      </p:sp>
      <p:sp>
        <p:nvSpPr>
          <p:cNvPr id="9" name="Shape 7"/>
          <p:cNvSpPr/>
          <p:nvPr/>
        </p:nvSpPr>
        <p:spPr>
          <a:xfrm>
            <a:off x="6551676" y="1737360"/>
            <a:ext cx="502920" cy="502920"/>
          </a:xfrm>
          <a:prstGeom prst="roundRect">
            <a:avLst>
              <a:gd name="adj" fmla="val 14545"/>
            </a:avLst>
          </a:prstGeom>
          <a:solidFill>
            <a:srgbClr val="003D7A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551676" y="173736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237476" y="1719072"/>
            <a:ext cx="4174236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3D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Ударные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6597396" y="2377440"/>
            <a:ext cx="4722876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Несут боеприпасы и способны поражать наземные цели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48640" y="3840480"/>
            <a:ext cx="5362956" cy="2011680"/>
          </a:xfrm>
          <a:prstGeom prst="roundRect">
            <a:avLst>
              <a:gd name="adj" fmla="val 4545"/>
            </a:avLst>
          </a:prstGeom>
          <a:solidFill>
            <a:srgbClr val="F5F7FA"/>
          </a:solidFill>
          <a:ln/>
        </p:spPr>
      </p:sp>
      <p:sp>
        <p:nvSpPr>
          <p:cNvPr id="14" name="Shape 12"/>
          <p:cNvSpPr/>
          <p:nvPr/>
        </p:nvSpPr>
        <p:spPr>
          <a:xfrm>
            <a:off x="822960" y="4114800"/>
            <a:ext cx="502920" cy="502920"/>
          </a:xfrm>
          <a:prstGeom prst="roundRect">
            <a:avLst>
              <a:gd name="adj" fmla="val 14545"/>
            </a:avLst>
          </a:prstGeom>
          <a:solidFill>
            <a:srgbClr val="003D7A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822960" y="411480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1508760" y="4096512"/>
            <a:ext cx="4174236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3D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Многоцелевые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868680" y="4754880"/>
            <a:ext cx="4722876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Совмещают функции разведки и поражения целей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6277356" y="3840480"/>
            <a:ext cx="5362956" cy="2011680"/>
          </a:xfrm>
          <a:prstGeom prst="roundRect">
            <a:avLst>
              <a:gd name="adj" fmla="val 4545"/>
            </a:avLst>
          </a:prstGeom>
          <a:solidFill>
            <a:srgbClr val="F5F7FA"/>
          </a:solidFill>
          <a:ln/>
        </p:spPr>
      </p:sp>
      <p:sp>
        <p:nvSpPr>
          <p:cNvPr id="19" name="Shape 17"/>
          <p:cNvSpPr/>
          <p:nvPr/>
        </p:nvSpPr>
        <p:spPr>
          <a:xfrm>
            <a:off x="6551676" y="4114800"/>
            <a:ext cx="502920" cy="502920"/>
          </a:xfrm>
          <a:prstGeom prst="roundRect">
            <a:avLst>
              <a:gd name="adj" fmla="val 14545"/>
            </a:avLst>
          </a:prstGeom>
          <a:solidFill>
            <a:srgbClr val="003D7A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551676" y="411480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21" name="Text 19"/>
          <p:cNvSpPr txBox="1"/>
          <p:nvPr/>
        </p:nvSpPr>
        <p:spPr>
          <a:xfrm>
            <a:off x="7237476" y="4096512"/>
            <a:ext cx="4174236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03D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Барражирующие боеприпасы</a:t>
            </a:r>
            <a:endParaRPr lang="en-US" sz="1700" dirty="0"/>
          </a:p>
        </p:txBody>
      </p:sp>
      <p:sp>
        <p:nvSpPr>
          <p:cNvPr id="22" name="Text 20"/>
          <p:cNvSpPr txBox="1"/>
          <p:nvPr/>
        </p:nvSpPr>
        <p:spPr>
          <a:xfrm>
            <a:off x="6597396" y="4754880"/>
            <a:ext cx="4722876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Патрулируют район и самостоятельно поражают выбранную цель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ОБЗР · Начальная военная подготовка · 10 класс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10789920" y="6446520"/>
            <a:ext cx="914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D7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Тактико-технические характеристики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Пример: разведывательный БПЛА малого класса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2498598" cy="2011680"/>
          </a:xfrm>
          <a:prstGeom prst="roundRect">
            <a:avLst>
              <a:gd name="adj" fmla="val 4545"/>
            </a:avLst>
          </a:prstGeom>
          <a:solidFill>
            <a:srgbClr val="003D7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2103120"/>
            <a:ext cx="2498598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 15 кг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2926080"/>
            <a:ext cx="2224278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Взлётная масса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412998" y="1828800"/>
            <a:ext cx="2498598" cy="2011680"/>
          </a:xfrm>
          <a:prstGeom prst="roundRect">
            <a:avLst>
              <a:gd name="adj" fmla="val 4545"/>
            </a:avLst>
          </a:prstGeom>
          <a:solidFill>
            <a:srgbClr val="003D7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3412998" y="2103120"/>
            <a:ext cx="2498598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 3 ч</a:t>
            </a:r>
            <a:endParaRPr lang="en-US" sz="2600" dirty="0"/>
          </a:p>
        </p:txBody>
      </p:sp>
      <p:sp>
        <p:nvSpPr>
          <p:cNvPr id="9" name="Text 7"/>
          <p:cNvSpPr txBox="1"/>
          <p:nvPr/>
        </p:nvSpPr>
        <p:spPr>
          <a:xfrm>
            <a:off x="3550158" y="2926080"/>
            <a:ext cx="2224278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Продолжительность полёта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277356" y="1828800"/>
            <a:ext cx="2498598" cy="2011680"/>
          </a:xfrm>
          <a:prstGeom prst="roundRect">
            <a:avLst>
              <a:gd name="adj" fmla="val 4545"/>
            </a:avLst>
          </a:prstGeom>
          <a:solidFill>
            <a:srgbClr val="003D7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277356" y="2103120"/>
            <a:ext cx="2498598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 15 км</a:t>
            </a:r>
            <a:endParaRPr lang="en-US" sz="2600" dirty="0"/>
          </a:p>
        </p:txBody>
      </p:sp>
      <p:sp>
        <p:nvSpPr>
          <p:cNvPr id="12" name="Text 10"/>
          <p:cNvSpPr txBox="1"/>
          <p:nvPr/>
        </p:nvSpPr>
        <p:spPr>
          <a:xfrm>
            <a:off x="6414516" y="2926080"/>
            <a:ext cx="2224278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Дальность управления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9141714" y="1828800"/>
            <a:ext cx="2498598" cy="2011680"/>
          </a:xfrm>
          <a:prstGeom prst="roundRect">
            <a:avLst>
              <a:gd name="adj" fmla="val 4545"/>
            </a:avLst>
          </a:prstGeom>
          <a:solidFill>
            <a:srgbClr val="003D7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1714" y="2103120"/>
            <a:ext cx="2498598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 4000 м</a:t>
            </a:r>
            <a:endParaRPr lang="en-US" sz="2600" dirty="0"/>
          </a:p>
        </p:txBody>
      </p:sp>
      <p:sp>
        <p:nvSpPr>
          <p:cNvPr id="15" name="Text 13"/>
          <p:cNvSpPr txBox="1"/>
          <p:nvPr/>
        </p:nvSpPr>
        <p:spPr>
          <a:xfrm>
            <a:off x="9278874" y="2926080"/>
            <a:ext cx="2224278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Практический потолок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420624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Точные характеристики зависят от модели и класса аппарата — приведённые цифры условны и служат для общего представления о порядке величин.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ОБЗР · Начальная военная подготовка · 10 класс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0789920" y="6446520"/>
            <a:ext cx="914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3D7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Применение БПЛА в современных конфликтах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41732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E53935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4173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1234440" y="1371600"/>
            <a:ext cx="3931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D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Разведка и наблюдение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5349240" y="1371600"/>
            <a:ext cx="6309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Слежение за перемещением техники и живой силы противника в режиме реального времени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256032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E53935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48640" y="25603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1234440" y="2514600"/>
            <a:ext cx="3931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D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Корректировка огня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5349240" y="2514600"/>
            <a:ext cx="6309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Наведение артиллерии и уточнение координат целей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548640" y="370332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E5393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548640" y="37033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1234440" y="3657600"/>
            <a:ext cx="3931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D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Нанесение точечных ударов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5349240" y="3657600"/>
            <a:ext cx="6309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Поражение техники и укреплённых позиций без риска для экипажа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548640" y="484632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E53935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548640" y="48463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1234440" y="4800600"/>
            <a:ext cx="3931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D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Логистика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5349240" y="4800600"/>
            <a:ext cx="6309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Доставка боеприпасов, медикаментов и снаряжения на передовые позиции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ОБЗР · Начальная военная подготовка · 10 класс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0789920" y="6446520"/>
            <a:ext cx="914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295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1600" y="4114800"/>
            <a:ext cx="3657600" cy="3657600"/>
          </a:xfrm>
          <a:prstGeom prst="ellipse">
            <a:avLst/>
          </a:prstGeom>
          <a:solidFill>
            <a:srgbClr val="E53935">
              <a:alpha val="30000"/>
            </a:srgbClr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502920"/>
            <a:ext cx="107899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Правила поведения при угрозе применения БПЛА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554480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E539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5544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1280160" y="1508760"/>
            <a:ext cx="102412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E6F1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Услышав характерный звук работы БПЛА или сигнал оповещения — немедленно покиньте открытое пространство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40080" y="2423160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E53935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42316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1280160" y="2377440"/>
            <a:ext cx="102412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E6F1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Укройтесь в ближайшем прочном здании, подвале или другом защитном сооружении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40080" y="3291840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E53935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2918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1280160" y="3246120"/>
            <a:ext cx="102412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E6F1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Отойдите от окон и застеклённых поверхностей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40080" y="4160520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E53935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05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1280160" y="4114800"/>
            <a:ext cx="102412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E6F1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приближайтесь к обнаруженным обломкам БПЛА и не трогайте их — сообщите о находке в экстренные службы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640080" y="5029200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E53935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502920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1280160" y="4983480"/>
            <a:ext cx="102412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E6F1F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Следуйте указаниям органов ГО и ЧС, дождитесь сигнала «Отбой воздушной тревоги»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ОБЗР · Начальная военная подготовка · 10 класс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0789920" y="6446520"/>
            <a:ext cx="914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D7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Вопросы для закрепления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554480"/>
            <a:ext cx="502920" cy="502920"/>
          </a:xfrm>
          <a:prstGeom prst="ellipse">
            <a:avLst/>
          </a:prstGeom>
          <a:solidFill>
            <a:srgbClr val="003D7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55448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1280160" y="1536192"/>
            <a:ext cx="10241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Чем разведывательный БПЛА отличается от ударного?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48640" y="2606040"/>
            <a:ext cx="502920" cy="502920"/>
          </a:xfrm>
          <a:prstGeom prst="ellipse">
            <a:avLst/>
          </a:prstGeom>
          <a:solidFill>
            <a:srgbClr val="003D7A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26060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280160" y="2587752"/>
            <a:ext cx="10241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Назовите не менее трёх задач, которые решают БПЛА в современном бою.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48640" y="3657600"/>
            <a:ext cx="502920" cy="502920"/>
          </a:xfrm>
          <a:prstGeom prst="ellipse">
            <a:avLst/>
          </a:prstGeom>
          <a:solidFill>
            <a:srgbClr val="003D7A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548640" y="365760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1280160" y="3639312"/>
            <a:ext cx="10241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правильно действовать при сигнале угрозы применения БПЛА?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48640" y="4709160"/>
            <a:ext cx="502920" cy="502920"/>
          </a:xfrm>
          <a:prstGeom prst="ellipse">
            <a:avLst/>
          </a:prstGeom>
          <a:solidFill>
            <a:srgbClr val="003D7A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548640" y="470916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280160" y="4690872"/>
            <a:ext cx="10241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Почему нельзя приближаться к обломкам беспилотника?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ОБЗР · Начальная военная подготовка · 10 класс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0789920" y="6446520"/>
            <a:ext cx="914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F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295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371600"/>
            <a:ext cx="4572000" cy="4572000"/>
          </a:xfrm>
          <a:prstGeom prst="ellipse">
            <a:avLst/>
          </a:prstGeom>
          <a:solidFill>
            <a:srgbClr val="003D7A">
              <a:alpha val="70000"/>
            </a:srgbClr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E539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Домашнее задание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686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Подготовить краткое сообщение (5-7 предложений) об одной модели БПЛА, применяемой в ВС РФ, по выбору.</a:t>
            </a:r>
            <a:endParaRPr lang="en-US" sz="17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539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Источники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291840"/>
            <a:ext cx="9601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Федеральная рабочая программа учебного предмета «Основы безопасности и защиты Родины» для 10-11 классов, 2026-2027 уч. год.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Официальный сайт Министерства обороны Российской Федерации — mil.ru.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2648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FA9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Дёмин А.Ю. · Преподаватель-организатор ОБЗР · МБОУ СШ № 2 г. Лысково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2026-09-16T17:46:02Z</dcterms:created>
  <dcterms:modified xsi:type="dcterms:W3CDTF">2026-09-16T17:46:02Z</dcterms:modified>
</cp:coreProperties>
</file>