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8cb29dd1-58eb-eef2-ed36-56d8c6e4a641}">
          <p14:sldIdLst>
            <p14:sldId id="256"/>
            <p14:sldId id="257"/>
          </p14:sldIdLst>
        </p14:section>
        <p14:section name="Основная часть" id="{86553622-d59e-cf67-27a8-9383d405d91c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  <p14:section name="Закрепление" id="{b686d519-02bb-53bc-4458-b854b5aad6c3}">
          <p14:sldIdLst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Вводная лекция по курсу НВП. Время: 1–2 минуты. Спросите класс, что они уже знают об армии, и запишите 2–3 ответа на доске.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Озвучьте план урока. 1–2 минуты.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Опора: Конституция РФ (ст. 59) и Федеральный закон «Об обороне». Попросите учеников своими словами объяснить, что значит «долг и обязанность».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Ключевая дата для запоминания — 7 мая 1992 года (16 марта 1992 года вышел указ о создании ВС РФ, 7 мая — указ о создании самостоятельных Вооружённых Сил). Реформа, изменения 2024 года и создание в 2025 году войск беспилотных систем показывают, что структура армии меняется.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Фамилии руководителей на слайде не указаны специально: они меняются. При необходимости назовите актуальные данные устно.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вида и три отдельных рода войск — основа для всех следующих слайдов. Предложите ученикам запомнить аббревиатуры: СВ, ВКС, ВМФ, РВСН, ВДВ, ВБС. Новый род войск — войска беспилотных систем — создан в 2025 году. Кроме видов и родов войск, в составе ВС есть тыл Вооружённых Сил, Силы специальных операций и другие формирования; на слайд они не вынесены.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Сухопутные войска — самый многочисленный вид. Попросите учеников привести примеры техники для каждого рода войск.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Сравните два вида: что общего (действуют в воздухе, космосе и на море) и чем отличаются.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Отдельные рода войск не входят ни в один из трёх видов. РВСН и ВДВ — «классические», войска беспилотных систем — самый новый род войск (2025 год). Расскажите, что до этого операторов беспилотников готовили в других родах войск (артиллерия, разведка, связь), а теперь для них создана отдельная структура: подразделения есть во всех военных округах. Дату профессионального праздника войск беспилотных систем уточните по актуальным сообщениям Минобороны России. Можно показать видео-фрагмент, если есть время.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Округ — территориальное объединение войск всех видов на своей территории. Покажите на карте штабы округов.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Звания делятся на четыре большие группы. Попросите назвать по одному званию из каждой группы.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Ответы: 1 — Президент РФ. 2 — 7 мая. 3 — Сухопутные войска, Воздушно-космические силы, Военно-морской флот. 4 — РВСН, ВДВ и войска беспилотных систем (ВБС). 5 — пять округов: Ленинградский, Московский, Южный, Центральный, Восточный (плюс ОСК «Северный флот»).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 за 2 минуты. Домашнее задание — по желанию с выбором вида или рода войск.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НВП · 8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НВП · 8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Вооружённые Силы Российской Федерации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Начальная военная подготовка · 8 класс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Что узнаем на уроке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Зачем нужны Вооружённые Силы и кто ими руководит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 создавались современные Вооружённые Силы России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Из чего они состоят: виды и рода войск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 устроены по территории и какие бывают воинские звания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Для чего нужны Вооружённые Силы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60604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Отражение агрессии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Вооружённые Силы — государственная военная организация, основа обороны страны.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260604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Защита территории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Вооружённая защита целостности и неприкосновенности территории России.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260604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Международные обязательства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Выполняют задачи в соответствии с международными договорами России.</a:t>
            </a:r>
            <a:endParaRPr lang="en-US" sz="1400" dirty="0"/>
          </a:p>
        </p:txBody>
      </p:sp>
      <p:sp>
        <p:nvSpPr>
          <p:cNvPr id="19" name="Вывод"/>
          <p:cNvSpPr/>
          <p:nvPr/>
        </p:nvSpPr>
        <p:spPr>
          <a:xfrm>
            <a:off x="457200" y="3931920"/>
            <a:ext cx="8229600" cy="68580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731520" y="393192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Защита Отечества — долг и обязанность гражданина Российской Федерации (Конституция РФ, ст. 59)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Как возникли современные ВС РФ</a:t>
            </a:r>
            <a:endParaRPr lang="en-US" sz="2800" dirty="0"/>
          </a:p>
        </p:txBody>
      </p:sp>
      <p:sp>
        <p:nvSpPr>
          <p:cNvPr id="4" name="Линия времени"/>
          <p:cNvSpPr/>
          <p:nvPr/>
        </p:nvSpPr>
        <p:spPr>
          <a:xfrm>
            <a:off x="1485900" y="1938528"/>
            <a:ext cx="6172200" cy="45720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7 мая 1992</a:t>
            </a:r>
            <a:endParaRPr lang="en-US" sz="1800" dirty="0"/>
          </a:p>
        </p:txBody>
      </p:sp>
      <p:sp>
        <p:nvSpPr>
          <p:cNvPr id="6" name="Точка"/>
          <p:cNvSpPr/>
          <p:nvPr/>
        </p:nvSpPr>
        <p:spPr>
          <a:xfrm>
            <a:off x="1330452" y="1783080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Карточка"/>
          <p:cNvSpPr/>
          <p:nvPr/>
        </p:nvSpPr>
        <p:spPr>
          <a:xfrm>
            <a:off x="5303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858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Указ о создании самостоятельных Вооружённых Сил России. Эту дату отмечают как День создания ВС РФ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25146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2008–2010</a:t>
            </a:r>
            <a:endParaRPr lang="en-US" sz="1800" dirty="0"/>
          </a:p>
        </p:txBody>
      </p:sp>
      <p:sp>
        <p:nvSpPr>
          <p:cNvPr id="10" name="Точка"/>
          <p:cNvSpPr/>
          <p:nvPr/>
        </p:nvSpPr>
        <p:spPr>
          <a:xfrm>
            <a:off x="3387852" y="1783080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Карточка"/>
          <p:cNvSpPr/>
          <p:nvPr/>
        </p:nvSpPr>
        <p:spPr>
          <a:xfrm>
            <a:off x="25877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27432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Военная реформа: новая структура, военные округа укрупнены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2024</a:t>
            </a:r>
            <a:endParaRPr lang="en-US" sz="1800" dirty="0"/>
          </a:p>
        </p:txBody>
      </p:sp>
      <p:sp>
        <p:nvSpPr>
          <p:cNvPr id="14" name="Точка"/>
          <p:cNvSpPr/>
          <p:nvPr/>
        </p:nvSpPr>
        <p:spPr>
          <a:xfrm>
            <a:off x="5445252" y="1783080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Карточка"/>
          <p:cNvSpPr/>
          <p:nvPr/>
        </p:nvSpPr>
        <p:spPr>
          <a:xfrm>
            <a:off x="46451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48006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Западный военный округ разделён: воссозданы Московский и Ленинградский округа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6294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2025</a:t>
            </a:r>
            <a:endParaRPr lang="en-US" sz="1800" dirty="0"/>
          </a:p>
        </p:txBody>
      </p:sp>
      <p:sp>
        <p:nvSpPr>
          <p:cNvPr id="18" name="Точка"/>
          <p:cNvSpPr/>
          <p:nvPr/>
        </p:nvSpPr>
        <p:spPr>
          <a:xfrm>
            <a:off x="7502652" y="1783080"/>
            <a:ext cx="310896" cy="310896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Карточка"/>
          <p:cNvSpPr/>
          <p:nvPr/>
        </p:nvSpPr>
        <p:spPr>
          <a:xfrm>
            <a:off x="67025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68580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Создан новый отдельный род войск — войска беспилотных систем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Кто руководит Вооружёнными Силами</a:t>
            </a:r>
            <a:endParaRPr lang="en-US" sz="2800" dirty="0"/>
          </a:p>
        </p:txBody>
      </p:sp>
      <p:sp>
        <p:nvSpPr>
          <p:cNvPr id="4" name="Уровень 1"/>
          <p:cNvSpPr/>
          <p:nvPr/>
        </p:nvSpPr>
        <p:spPr>
          <a:xfrm>
            <a:off x="457200" y="1188720"/>
            <a:ext cx="8229600" cy="720090"/>
          </a:xfrm>
          <a:prstGeom prst="roundRect">
            <a:avLst>
              <a:gd name="adj" fmla="val 12698"/>
            </a:avLst>
          </a:prstGeom>
          <a:solidFill>
            <a:schemeClr val="accent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77240" y="1188720"/>
            <a:ext cx="75895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Верховный Главнокомандующий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Президент Российской Федерации (Конституция РФ, закон «Об обороне»)</a:t>
            </a:r>
            <a:endParaRPr lang="en-US" sz="1400" dirty="0"/>
          </a:p>
        </p:txBody>
      </p:sp>
      <p:sp>
        <p:nvSpPr>
          <p:cNvPr id="6" name="Стрелка вниз"/>
          <p:cNvSpPr/>
          <p:nvPr/>
        </p:nvSpPr>
        <p:spPr>
          <a:xfrm>
            <a:off x="4434840" y="1927098"/>
            <a:ext cx="274320" cy="146304"/>
          </a:xfrm>
          <a:prstGeom prst="downArrow">
            <a:avLst/>
          </a:prstGeom>
          <a:solidFill>
            <a:schemeClr val="accent6"/>
          </a:solidFill>
          <a:ln/>
        </p:spPr>
      </p:sp>
      <p:sp>
        <p:nvSpPr>
          <p:cNvPr id="7" name="Уровень 2"/>
          <p:cNvSpPr/>
          <p:nvPr/>
        </p:nvSpPr>
        <p:spPr>
          <a:xfrm>
            <a:off x="457200" y="2091690"/>
            <a:ext cx="8229600" cy="720090"/>
          </a:xfrm>
          <a:prstGeom prst="roundRect">
            <a:avLst>
              <a:gd name="adj" fmla="val 1269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77240" y="2091690"/>
            <a:ext cx="75895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Министерство обороны РФ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Федеральный орган исполнительной власти, осуществляющий управление Вооружёнными Силами</a:t>
            </a:r>
            <a:endParaRPr lang="en-US" sz="1400" dirty="0"/>
          </a:p>
        </p:txBody>
      </p:sp>
      <p:sp>
        <p:nvSpPr>
          <p:cNvPr id="9" name="Стрелка вниз"/>
          <p:cNvSpPr/>
          <p:nvPr/>
        </p:nvSpPr>
        <p:spPr>
          <a:xfrm>
            <a:off x="4434840" y="2830068"/>
            <a:ext cx="274320" cy="146304"/>
          </a:xfrm>
          <a:prstGeom prst="downArrow">
            <a:avLst/>
          </a:prstGeom>
          <a:solidFill>
            <a:schemeClr val="accent6"/>
          </a:solidFill>
          <a:ln/>
        </p:spPr>
      </p:sp>
      <p:sp>
        <p:nvSpPr>
          <p:cNvPr id="10" name="Уровень 3"/>
          <p:cNvSpPr/>
          <p:nvPr/>
        </p:nvSpPr>
        <p:spPr>
          <a:xfrm>
            <a:off x="457200" y="2994660"/>
            <a:ext cx="8229600" cy="720090"/>
          </a:xfrm>
          <a:prstGeom prst="roundRect">
            <a:avLst>
              <a:gd name="adj" fmla="val 1269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777240" y="2994660"/>
            <a:ext cx="75895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Генеральный штаб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Главный орган оперативного управления Вооружёнными Силами</a:t>
            </a:r>
            <a:endParaRPr lang="en-US" sz="1400" dirty="0"/>
          </a:p>
        </p:txBody>
      </p:sp>
      <p:sp>
        <p:nvSpPr>
          <p:cNvPr id="12" name="Стрелка вниз"/>
          <p:cNvSpPr/>
          <p:nvPr/>
        </p:nvSpPr>
        <p:spPr>
          <a:xfrm>
            <a:off x="4434840" y="3733038"/>
            <a:ext cx="274320" cy="146304"/>
          </a:xfrm>
          <a:prstGeom prst="downArrow">
            <a:avLst/>
          </a:prstGeom>
          <a:solidFill>
            <a:schemeClr val="accent6"/>
          </a:solidFill>
          <a:ln/>
        </p:spPr>
      </p:sp>
      <p:sp>
        <p:nvSpPr>
          <p:cNvPr id="13" name="Уровень 4"/>
          <p:cNvSpPr/>
          <p:nvPr/>
        </p:nvSpPr>
        <p:spPr>
          <a:xfrm>
            <a:off x="457200" y="3897630"/>
            <a:ext cx="8229600" cy="720090"/>
          </a:xfrm>
          <a:prstGeom prst="roundRect">
            <a:avLst>
              <a:gd name="adj" fmla="val 1269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777240" y="3897630"/>
            <a:ext cx="7589520" cy="720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Командования видов, родов войск и военных округов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Руководят соединениями и частями, которые им подчинены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Состав Вооружённых Сил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43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Три вида Вооружённых Сил</a:t>
            </a:r>
            <a:endParaRPr lang="en-US" sz="1600" dirty="0"/>
          </a:p>
        </p:txBody>
      </p:sp>
      <p:sp>
        <p:nvSpPr>
          <p:cNvPr id="5" name="Карточка"/>
          <p:cNvSpPr/>
          <p:nvPr/>
        </p:nvSpPr>
        <p:spPr>
          <a:xfrm>
            <a:off x="457200" y="1463040"/>
            <a:ext cx="25908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6" name="Круг иконки"/>
          <p:cNvSpPr/>
          <p:nvPr/>
        </p:nvSpPr>
        <p:spPr>
          <a:xfrm>
            <a:off x="640080" y="18059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1937614"/>
            <a:ext cx="285293" cy="28529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71600" y="1463040"/>
            <a:ext cx="1539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СВ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Сухопутные войска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76600" y="1463040"/>
            <a:ext cx="25908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59480" y="18059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154" y="1937614"/>
            <a:ext cx="285293" cy="28529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91000" y="1463040"/>
            <a:ext cx="1539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ВКС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Воздушно-космические силы</a:t>
            </a:r>
            <a:endParaRPr lang="en-US" sz="1400" dirty="0"/>
          </a:p>
        </p:txBody>
      </p:sp>
      <p:sp>
        <p:nvSpPr>
          <p:cNvPr id="13" name="Карточка"/>
          <p:cNvSpPr/>
          <p:nvPr/>
        </p:nvSpPr>
        <p:spPr>
          <a:xfrm>
            <a:off x="6096000" y="1463040"/>
            <a:ext cx="25908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Круг иконки"/>
          <p:cNvSpPr/>
          <p:nvPr/>
        </p:nvSpPr>
        <p:spPr>
          <a:xfrm>
            <a:off x="6278880" y="18059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554" y="1937614"/>
            <a:ext cx="285293" cy="28529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010400" y="1463040"/>
            <a:ext cx="1539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ВМФ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Военно-морской флот</a:t>
            </a:r>
            <a:endParaRPr lang="en-US" sz="1400" dirty="0"/>
          </a:p>
        </p:txBody>
      </p:sp>
      <p:sp>
        <p:nvSpPr>
          <p:cNvPr id="17" name="Text 11"/>
          <p:cNvSpPr txBox="1"/>
          <p:nvPr/>
        </p:nvSpPr>
        <p:spPr>
          <a:xfrm>
            <a:off x="457200" y="2880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Три отдельных рода войск</a:t>
            </a:r>
            <a:endParaRPr lang="en-US" sz="1600" dirty="0"/>
          </a:p>
        </p:txBody>
      </p:sp>
      <p:sp>
        <p:nvSpPr>
          <p:cNvPr id="18" name="Карточка"/>
          <p:cNvSpPr/>
          <p:nvPr/>
        </p:nvSpPr>
        <p:spPr>
          <a:xfrm>
            <a:off x="457200" y="3200400"/>
            <a:ext cx="25908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9" name="Круг иконки"/>
          <p:cNvSpPr/>
          <p:nvPr/>
        </p:nvSpPr>
        <p:spPr>
          <a:xfrm>
            <a:off x="640080" y="35433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54" y="3674974"/>
            <a:ext cx="285293" cy="285293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371600" y="3200400"/>
            <a:ext cx="1539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РВСН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Ракетные войска стратегического назначения</a:t>
            </a:r>
            <a:endParaRPr lang="en-US" sz="1400" dirty="0"/>
          </a:p>
        </p:txBody>
      </p:sp>
      <p:sp>
        <p:nvSpPr>
          <p:cNvPr id="22" name="Карточка"/>
          <p:cNvSpPr/>
          <p:nvPr/>
        </p:nvSpPr>
        <p:spPr>
          <a:xfrm>
            <a:off x="3276600" y="3200400"/>
            <a:ext cx="25908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Круг иконки"/>
          <p:cNvSpPr/>
          <p:nvPr/>
        </p:nvSpPr>
        <p:spPr>
          <a:xfrm>
            <a:off x="3459480" y="35433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154" y="3674974"/>
            <a:ext cx="285293" cy="285293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4191000" y="3200400"/>
            <a:ext cx="1539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ВДВ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Воздушно-десантные войска</a:t>
            </a:r>
            <a:endParaRPr lang="en-US" sz="1400" dirty="0"/>
          </a:p>
        </p:txBody>
      </p:sp>
      <p:sp>
        <p:nvSpPr>
          <p:cNvPr id="26" name="Карточка"/>
          <p:cNvSpPr/>
          <p:nvPr/>
        </p:nvSpPr>
        <p:spPr>
          <a:xfrm>
            <a:off x="6096000" y="3200400"/>
            <a:ext cx="2590800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7" name="Круг иконки"/>
          <p:cNvSpPr/>
          <p:nvPr/>
        </p:nvSpPr>
        <p:spPr>
          <a:xfrm>
            <a:off x="6278880" y="35433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554" y="3674974"/>
            <a:ext cx="285293" cy="285293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010400" y="3200400"/>
            <a:ext cx="1539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ВБС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Войска беспилотных систем (с 2025 года)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Сухопутные войска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3108960" cy="3429000"/>
          </a:xfrm>
          <a:prstGeom prst="roundRect">
            <a:avLst>
              <a:gd name="adj" fmla="val 294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85800" y="141732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310" y="1614830"/>
            <a:ext cx="427939" cy="427939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85800" y="242316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Самый многочисленный вид Вооружённых Сил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85800" y="32461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Ведут бой на суше, удерживают территорию, действуют вместе с авиацией и флотом.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840480" y="118872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Основные рода войск</a:t>
            </a:r>
            <a:endParaRPr lang="en-US" sz="1600" dirty="0"/>
          </a:p>
        </p:txBody>
      </p:sp>
      <p:sp>
        <p:nvSpPr>
          <p:cNvPr id="10" name="Род войск"/>
          <p:cNvSpPr/>
          <p:nvPr/>
        </p:nvSpPr>
        <p:spPr>
          <a:xfrm>
            <a:off x="3840480" y="1600200"/>
            <a:ext cx="233172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3977640" y="160020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Мотострелковые войска</a:t>
            </a:r>
            <a:endParaRPr lang="en-US" sz="1500" dirty="0"/>
          </a:p>
        </p:txBody>
      </p:sp>
      <p:sp>
        <p:nvSpPr>
          <p:cNvPr id="12" name="Род войск"/>
          <p:cNvSpPr/>
          <p:nvPr/>
        </p:nvSpPr>
        <p:spPr>
          <a:xfrm>
            <a:off x="6355080" y="1600200"/>
            <a:ext cx="233172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492240" y="160020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Танковые войска</a:t>
            </a:r>
            <a:endParaRPr lang="en-US" sz="1500" dirty="0"/>
          </a:p>
        </p:txBody>
      </p:sp>
      <p:sp>
        <p:nvSpPr>
          <p:cNvPr id="14" name="Род войск"/>
          <p:cNvSpPr/>
          <p:nvPr/>
        </p:nvSpPr>
        <p:spPr>
          <a:xfrm>
            <a:off x="3840480" y="2606040"/>
            <a:ext cx="233172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977640" y="260604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Ракетные войска и артиллерия</a:t>
            </a:r>
            <a:endParaRPr lang="en-US" sz="1500" dirty="0"/>
          </a:p>
        </p:txBody>
      </p:sp>
      <p:sp>
        <p:nvSpPr>
          <p:cNvPr id="16" name="Род войск"/>
          <p:cNvSpPr/>
          <p:nvPr/>
        </p:nvSpPr>
        <p:spPr>
          <a:xfrm>
            <a:off x="6355080" y="2606040"/>
            <a:ext cx="233172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6492240" y="260604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Войска ПВО Сухопутных войск</a:t>
            </a:r>
            <a:endParaRPr lang="en-US" sz="1500" dirty="0"/>
          </a:p>
        </p:txBody>
      </p:sp>
      <p:sp>
        <p:nvSpPr>
          <p:cNvPr id="18" name="Род войск"/>
          <p:cNvSpPr/>
          <p:nvPr/>
        </p:nvSpPr>
        <p:spPr>
          <a:xfrm>
            <a:off x="3840480" y="3611880"/>
            <a:ext cx="233172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3977640" y="361188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Инженерные войска</a:t>
            </a:r>
            <a:endParaRPr lang="en-US" sz="1500" dirty="0"/>
          </a:p>
        </p:txBody>
      </p:sp>
      <p:sp>
        <p:nvSpPr>
          <p:cNvPr id="20" name="Род войск"/>
          <p:cNvSpPr/>
          <p:nvPr/>
        </p:nvSpPr>
        <p:spPr>
          <a:xfrm>
            <a:off x="6355080" y="3611880"/>
            <a:ext cx="233172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6492240" y="361188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Войска связи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Воздушно-космические силы и флот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Воздушно-космические силы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Военно-воздушные силы (авиация)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Космические войска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Войска противовоздушной и противоракетной обороны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Военно-морской флот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Подводные силы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Надводные силы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Морская авиация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Береговые войска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Флоты: Северный, Балтийский, Черноморский, Тихоокеанский и Каспийская флотилия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Отдельные рода войск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80160"/>
            <a:ext cx="2590800" cy="320040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48132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61739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94560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РВСН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761488"/>
            <a:ext cx="21884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Основа ядерных сил России. Обеспечивают ядерное сдерживание.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58368" y="3977640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День РВСН — 17 декабря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3276600" y="1280160"/>
            <a:ext cx="2590800" cy="320040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Круг иконки"/>
          <p:cNvSpPr/>
          <p:nvPr/>
        </p:nvSpPr>
        <p:spPr>
          <a:xfrm>
            <a:off x="3477768" y="148132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831" y="1617391"/>
            <a:ext cx="294803" cy="294803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77768" y="2194560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ВДВ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3477768" y="2761488"/>
            <a:ext cx="21884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Десантируются с воздуха и выполняют задачи в тылу противника. Девиз — «Никто, кроме нас!»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3477768" y="3977640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День ВДВ — 2 августа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6096000" y="1280160"/>
            <a:ext cx="2590800" cy="320040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297168" y="148132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231" y="1617391"/>
            <a:ext cx="294803" cy="294803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297168" y="2194560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ВБС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6297168" y="2761488"/>
            <a:ext cx="21884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Войска беспилотных систем — новый род войск. Применяют беспилотники: разведка и поражение целей.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297168" y="3977640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Создан в 2025 году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Военные округа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43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С 2024 года вместо Западного округа действуют Московский и Ленинградский</a:t>
            </a:r>
            <a:endParaRPr lang="en-US" sz="1600" dirty="0"/>
          </a:p>
        </p:txBody>
      </p:sp>
      <p:sp>
        <p:nvSpPr>
          <p:cNvPr id="5" name="Карточка"/>
          <p:cNvSpPr/>
          <p:nvPr/>
        </p:nvSpPr>
        <p:spPr>
          <a:xfrm>
            <a:off x="457200" y="1645920"/>
            <a:ext cx="2590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6" name="Круг иконки"/>
          <p:cNvSpPr/>
          <p:nvPr/>
        </p:nvSpPr>
        <p:spPr>
          <a:xfrm>
            <a:off x="640080" y="20574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2189074"/>
            <a:ext cx="285293" cy="28529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71600" y="1645920"/>
            <a:ext cx="153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Ленинградский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Штаб — Санкт-Петербург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76600" y="1645920"/>
            <a:ext cx="2590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59480" y="20574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154" y="2189074"/>
            <a:ext cx="285293" cy="28529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91000" y="1645920"/>
            <a:ext cx="153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Московский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Штаб — Москва</a:t>
            </a:r>
            <a:endParaRPr lang="en-US" sz="1400" dirty="0"/>
          </a:p>
        </p:txBody>
      </p:sp>
      <p:sp>
        <p:nvSpPr>
          <p:cNvPr id="13" name="Карточка"/>
          <p:cNvSpPr/>
          <p:nvPr/>
        </p:nvSpPr>
        <p:spPr>
          <a:xfrm>
            <a:off x="6096000" y="1645920"/>
            <a:ext cx="2590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Круг иконки"/>
          <p:cNvSpPr/>
          <p:nvPr/>
        </p:nvSpPr>
        <p:spPr>
          <a:xfrm>
            <a:off x="6278880" y="20574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554" y="2189074"/>
            <a:ext cx="285293" cy="28529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010400" y="1645920"/>
            <a:ext cx="153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Южный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Штаб — Ростов-на-Дону</a:t>
            </a:r>
            <a:endParaRPr lang="en-US" sz="1400" dirty="0"/>
          </a:p>
        </p:txBody>
      </p:sp>
      <p:sp>
        <p:nvSpPr>
          <p:cNvPr id="17" name="Карточка"/>
          <p:cNvSpPr/>
          <p:nvPr/>
        </p:nvSpPr>
        <p:spPr>
          <a:xfrm>
            <a:off x="457200" y="3246120"/>
            <a:ext cx="2590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8" name="Круг иконки"/>
          <p:cNvSpPr/>
          <p:nvPr/>
        </p:nvSpPr>
        <p:spPr>
          <a:xfrm>
            <a:off x="640080" y="36576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54" y="3789274"/>
            <a:ext cx="285293" cy="285293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71600" y="3246120"/>
            <a:ext cx="153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Центральный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Штаб — Екатеринбург</a:t>
            </a:r>
            <a:endParaRPr lang="en-US" sz="1400" dirty="0"/>
          </a:p>
        </p:txBody>
      </p:sp>
      <p:sp>
        <p:nvSpPr>
          <p:cNvPr id="21" name="Карточка"/>
          <p:cNvSpPr/>
          <p:nvPr/>
        </p:nvSpPr>
        <p:spPr>
          <a:xfrm>
            <a:off x="3276600" y="3246120"/>
            <a:ext cx="2590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2" name="Круг иконки"/>
          <p:cNvSpPr/>
          <p:nvPr/>
        </p:nvSpPr>
        <p:spPr>
          <a:xfrm>
            <a:off x="3459480" y="36576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154" y="3789274"/>
            <a:ext cx="285293" cy="285293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4191000" y="3246120"/>
            <a:ext cx="153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Восточный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Штаб — Хабаровск</a:t>
            </a:r>
            <a:endParaRPr lang="en-US" sz="1400" dirty="0"/>
          </a:p>
        </p:txBody>
      </p:sp>
      <p:sp>
        <p:nvSpPr>
          <p:cNvPr id="25" name="Карточка"/>
          <p:cNvSpPr/>
          <p:nvPr/>
        </p:nvSpPr>
        <p:spPr>
          <a:xfrm>
            <a:off x="6096000" y="3246120"/>
            <a:ext cx="2590800" cy="13716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6" name="Круг иконки"/>
          <p:cNvSpPr/>
          <p:nvPr/>
        </p:nvSpPr>
        <p:spPr>
          <a:xfrm>
            <a:off x="6278880" y="365760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7" name="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554" y="3789274"/>
            <a:ext cx="285293" cy="285293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010400" y="3246120"/>
            <a:ext cx="153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ОСК «Северный флот»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Штаб — Североморск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Воинские звания</a:t>
            </a:r>
            <a:endParaRPr lang="en-US" sz="2800" dirty="0"/>
          </a:p>
        </p:txBody>
      </p:sp>
      <p:sp>
        <p:nvSpPr>
          <p:cNvPr id="4" name="Ступень 1"/>
          <p:cNvSpPr/>
          <p:nvPr/>
        </p:nvSpPr>
        <p:spPr>
          <a:xfrm>
            <a:off x="457200" y="3154680"/>
            <a:ext cx="1920240" cy="1463040"/>
          </a:xfrm>
          <a:prstGeom prst="roundRect">
            <a:avLst>
              <a:gd name="adj" fmla="val 6250"/>
            </a:avLst>
          </a:prstGeom>
          <a:solidFill>
            <a:schemeClr val="accent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3291840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Солдаты и матросы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рядовой, ефрейтор (матрос, старший матрос)</a:t>
            </a:r>
            <a:endParaRPr lang="en-US" sz="1400" dirty="0"/>
          </a:p>
        </p:txBody>
      </p:sp>
      <p:sp>
        <p:nvSpPr>
          <p:cNvPr id="6" name="Ступень 2"/>
          <p:cNvSpPr/>
          <p:nvPr/>
        </p:nvSpPr>
        <p:spPr>
          <a:xfrm>
            <a:off x="2560320" y="2514600"/>
            <a:ext cx="1920240" cy="2103120"/>
          </a:xfrm>
          <a:prstGeom prst="roundRect">
            <a:avLst>
              <a:gd name="adj" fmla="val 4762"/>
            </a:avLst>
          </a:prstGeom>
          <a:solidFill>
            <a:schemeClr val="accent5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2697480" y="2651760"/>
            <a:ext cx="1645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Сержанты и старшины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от младшего сержанта до старшины</a:t>
            </a:r>
            <a:endParaRPr lang="en-US" sz="1400" dirty="0"/>
          </a:p>
        </p:txBody>
      </p:sp>
      <p:sp>
        <p:nvSpPr>
          <p:cNvPr id="8" name="Ступень 3"/>
          <p:cNvSpPr/>
          <p:nvPr/>
        </p:nvSpPr>
        <p:spPr>
          <a:xfrm>
            <a:off x="4663440" y="1874520"/>
            <a:ext cx="1920240" cy="2743200"/>
          </a:xfrm>
          <a:prstGeom prst="roundRect">
            <a:avLst>
              <a:gd name="adj" fmla="val 4762"/>
            </a:avLst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00600" y="2011680"/>
            <a:ext cx="16459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Прапорщики и мичманы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прапорщик, старший прапорщик (мичман, старший мичман)</a:t>
            </a:r>
            <a:endParaRPr lang="en-US" sz="1400" dirty="0"/>
          </a:p>
        </p:txBody>
      </p:sp>
      <p:sp>
        <p:nvSpPr>
          <p:cNvPr id="10" name="Ступень 4"/>
          <p:cNvSpPr/>
          <p:nvPr/>
        </p:nvSpPr>
        <p:spPr>
          <a:xfrm>
            <a:off x="6766560" y="1234440"/>
            <a:ext cx="1920240" cy="3383280"/>
          </a:xfrm>
          <a:prstGeom prst="roundRect">
            <a:avLst>
              <a:gd name="adj" fmla="val 4762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903720" y="1371600"/>
            <a:ext cx="16459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Офицеры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младшие, старшие и высшие: от лейтенанта до генерала армии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Проверь себя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Кто является Верховным Главнокомандующим Вооружёнными Силами РФ?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Какую дату отмечают как День создания Вооружённых Сил РФ?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Назовите три вида Вооружённых Сил.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Назовите три отдельных рода войск.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Сколько военных округов в России? Назовите их.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урока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Вооружённые Силы защищают страну и её территорию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Руководят ими Президент, Минобороны и Генеральный штаб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Три вида, три отдельных рода войск, пять военных округов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Подготовьте короткое сообщение (3–4 предложения) об одном виде или роде войск: чем занимается и какая у него техника.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Нормативная база: Конституция РФ, ст. 59; ФЗ «Об обороне»; ФЗ «О статусе военнослужащих». Данные о войсках беспилотных систем — по сообщениям Минобороны России и СМИ.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Вооружённые Силы Российской Федерации</dc:title>
  <dc:subject>Начальная военная подготовка</dc:subject>
  <dc:creator>Дёмин А.Ю.</dc:creator>
  <cp:lastModifiedBy>Дёмин А.Ю.</cp:lastModifiedBy>
  <cp:revision>1</cp:revision>
  <dcterms:created xsi:type="dcterms:W3CDTF">2026-10-04T18:56:09Z</dcterms:created>
  <dcterms:modified xsi:type="dcterms:W3CDTF">2026-10-04T18:56:09Z</dcterms:modified>
</cp:coreProperties>
</file>