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5dd5b912-defb-6c66-78c2-6dbf6f89d4ad}">
          <p14:sldIdLst>
            <p14:sldId id="256"/>
            <p14:sldId id="257"/>
          </p14:sldIdLst>
        </p14:section>
        <p14:section name="Основная часть" id="{8b53c3f1-de1e-9d62-14d5-fd48ce993129}">
          <p14:sldIdLst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Закрепление" id="{07792d3e-73b4-1e42-14f5-dd47ba769756}">
          <p14:sldIdLst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урока: чем отличается обязательная подготовка от добровольной и какое место в ней занимает школьный курс НВП. 1–2 минуты.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Опора: Конституция РФ, ст. 59 и Федеральный закон № 53-ФЗ «О воинской обязанности и военной службе». Подготовка к службе — вторая ступень воинской обязанности после воинского учёта.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идея: обязательная подготовка закреплена в статье 11, добровольная — в статье 17 закона № 53-ФЗ. Порядок обеих определяет Правительство РФ.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Перечислены элементы статьи 11 закона № 53-ФЗ. Подчеркните, что ваши уроки НВП — это пункты 1 и 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ВУС фиксируется в военном билете. Приведите примеры: водитель, связист, оператор и другие. Подготовка по ВУС идёт по направлению военного комиссариата.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Категорию определяет врачебная комиссия при освидетельствовании. Категория влияет на призыв и на выбор ВУС. Не обсуждайте здоровье конкретных учеников.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Перечислены основные формы по статье 17 закона № 53-ФЗ. Свяжите с жизнью школы: кружки, Юнармия, военно-прикладные виды спорта.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Первоначальная постановка на воинский учёт — в год достижения 17 лет (с января по март). Для 9 класса это ориентир на ближайшие годы.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Прочитайте утверждения по очереди, ученики отвечают «О» или «Д». Ответы — на следующем слайде.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ученики спорят о пункте 4: военный учебный центр — добровольная подготовка, её выбирает сам студент.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Подведите итоги за 2 минуты. Домашнее задание — по желанию.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НВП · 9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НВП · 9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Обязательная и добровольная подготовка граждан к военной службе</a:t>
            </a:r>
            <a:endParaRPr lang="en-US" sz="3400" dirty="0"/>
          </a:p>
        </p:txBody>
      </p:sp>
      <p:sp>
        <p:nvSpPr>
          <p:cNvPr id="4" name="Фон-круг 1"/>
          <p:cNvSpPr/>
          <p:nvPr/>
        </p:nvSpPr>
        <p:spPr>
          <a:xfrm>
            <a:off x="5943600" y="-1188720"/>
            <a:ext cx="4754880" cy="4754880"/>
          </a:xfrm>
          <a:prstGeom prst="ellipse">
            <a:avLst/>
          </a:prstGeom>
          <a:solidFill>
            <a:schemeClr val="accent5">
              <a:alpha val="65000"/>
            </a:schemeClr>
          </a:solidFill>
          <a:ln/>
        </p:spPr>
      </p:sp>
      <p:sp>
        <p:nvSpPr>
          <p:cNvPr id="5" name="Фон-круг 2"/>
          <p:cNvSpPr/>
          <p:nvPr/>
        </p:nvSpPr>
        <p:spPr>
          <a:xfrm>
            <a:off x="6583680" y="3200400"/>
            <a:ext cx="3291840" cy="3291840"/>
          </a:xfrm>
          <a:prstGeom prst="ellipse">
            <a:avLst/>
          </a:prstGeom>
          <a:solidFill>
            <a:schemeClr val="accent5">
              <a:alpha val="40000"/>
            </a:schemeClr>
          </a:solidFill>
          <a:ln/>
        </p:spPr>
      </p:sp>
      <p:sp>
        <p:nvSpPr>
          <p:cNvPr id="6" name="Круг иконки"/>
          <p:cNvSpPr/>
          <p:nvPr/>
        </p:nvSpPr>
        <p:spPr>
          <a:xfrm>
            <a:off x="6492240" y="1417320"/>
            <a:ext cx="2011680" cy="20116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5043" y="1900123"/>
            <a:ext cx="1046074" cy="104607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7772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Начальная военная подготовка · 9 класс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41148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Дёмин А.Ю. · МБОУ СШ № 2 г. Лысково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Воинская обязанность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3444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Воинский учёт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Постановка на учёт в военкомате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Номер"/>
          <p:cNvSpPr/>
          <p:nvPr/>
        </p:nvSpPr>
        <p:spPr>
          <a:xfrm>
            <a:off x="347472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47472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406908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Обязательная подготовка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347472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Знания, навыки, медосмотр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Номер"/>
          <p:cNvSpPr/>
          <p:nvPr/>
        </p:nvSpPr>
        <p:spPr>
          <a:xfrm>
            <a:off x="630936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30936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690372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Призыв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630936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Призыв на военную службу</a:t>
            </a:r>
            <a:endParaRPr lang="en-US" sz="1400" dirty="0"/>
          </a:p>
        </p:txBody>
      </p:sp>
      <p:sp>
        <p:nvSpPr>
          <p:cNvPr id="19" name="Карточка"/>
          <p:cNvSpPr/>
          <p:nvPr/>
        </p:nvSpPr>
        <p:spPr>
          <a:xfrm>
            <a:off x="45720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0" name="Номер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Служба по призыву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64008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Прохождение военной службы</a:t>
            </a:r>
            <a:endParaRPr lang="en-US" sz="1400" dirty="0"/>
          </a:p>
        </p:txBody>
      </p:sp>
      <p:sp>
        <p:nvSpPr>
          <p:cNvPr id="24" name="Карточка"/>
          <p:cNvSpPr/>
          <p:nvPr/>
        </p:nvSpPr>
        <p:spPr>
          <a:xfrm>
            <a:off x="329184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5" name="Номер"/>
          <p:cNvSpPr/>
          <p:nvPr/>
        </p:nvSpPr>
        <p:spPr>
          <a:xfrm>
            <a:off x="347472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347472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406908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Запас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347472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Пребывание в запасе</a:t>
            </a:r>
            <a:endParaRPr lang="en-US" sz="1400" dirty="0"/>
          </a:p>
        </p:txBody>
      </p:sp>
      <p:sp>
        <p:nvSpPr>
          <p:cNvPr id="29" name="Карточка"/>
          <p:cNvSpPr/>
          <p:nvPr/>
        </p:nvSpPr>
        <p:spPr>
          <a:xfrm>
            <a:off x="612648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30" name="Номер"/>
          <p:cNvSpPr/>
          <p:nvPr/>
        </p:nvSpPr>
        <p:spPr>
          <a:xfrm>
            <a:off x="630936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30936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690372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Военные сборы</a:t>
            </a:r>
            <a:endParaRPr lang="en-US" sz="1600" dirty="0"/>
          </a:p>
        </p:txBody>
      </p:sp>
      <p:sp>
        <p:nvSpPr>
          <p:cNvPr id="33" name="Text 30"/>
          <p:cNvSpPr txBox="1"/>
          <p:nvPr/>
        </p:nvSpPr>
        <p:spPr>
          <a:xfrm>
            <a:off x="630936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Сборы военнообязанных в запасе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Два вида подготовки к службе</a:t>
            </a:r>
            <a:endParaRPr lang="en-US" sz="2800" dirty="0"/>
          </a:p>
        </p:txBody>
      </p:sp>
      <p:sp>
        <p:nvSpPr>
          <p:cNvPr id="4" name="Заголовок колонки"/>
          <p:cNvSpPr/>
          <p:nvPr/>
        </p:nvSpPr>
        <p:spPr>
          <a:xfrm>
            <a:off x="45720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Обязательная (ст. 11)</a:t>
            </a:r>
            <a:endParaRPr lang="en-US" sz="1800" dirty="0"/>
          </a:p>
        </p:txBody>
      </p:sp>
      <p:sp>
        <p:nvSpPr>
          <p:cNvPr id="6" name="Карточка"/>
          <p:cNvSpPr/>
          <p:nvPr/>
        </p:nvSpPr>
        <p:spPr>
          <a:xfrm>
            <a:off x="45720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8580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Проходят граждане в порядке, который определяет Правительство РФ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Основа — школьный курс НВП, медицинское освидетельствование, подготовка по военно-учётным специальностям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Часть воинской обязанности</a:t>
            </a:r>
            <a:endParaRPr lang="en-US" sz="1400" dirty="0"/>
          </a:p>
        </p:txBody>
      </p:sp>
      <p:sp>
        <p:nvSpPr>
          <p:cNvPr id="8" name="Заголовок колонки"/>
          <p:cNvSpPr/>
          <p:nvPr/>
        </p:nvSpPr>
        <p:spPr>
          <a:xfrm>
            <a:off x="470916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89204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Добровольная (ст. 17)</a:t>
            </a:r>
            <a:endParaRPr lang="en-US" sz="1800" dirty="0"/>
          </a:p>
        </p:txBody>
      </p:sp>
      <p:sp>
        <p:nvSpPr>
          <p:cNvPr id="10" name="Карточка"/>
          <p:cNvSpPr/>
          <p:nvPr/>
        </p:nvSpPr>
        <p:spPr>
          <a:xfrm>
            <a:off x="470916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93776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Гражданин выбирает сам, по желанию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Военно-прикладные виды спорта, кружки, военные учебные центры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Помогает лучше подготовиться к службе или стать офицером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Что входит в обязательную подготовку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598018"/>
          </a:xfrm>
          <a:prstGeom prst="roundRect">
            <a:avLst>
              <a:gd name="adj" fmla="val 1529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0160"/>
            <a:ext cx="415138" cy="41513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713" y="1379793"/>
            <a:ext cx="215872" cy="21587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283818" y="1188720"/>
            <a:ext cx="7174382" cy="5980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Получение начальных знаний в области обороны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1896466"/>
            <a:ext cx="8229600" cy="598018"/>
          </a:xfrm>
          <a:prstGeom prst="roundRect">
            <a:avLst>
              <a:gd name="adj" fmla="val 1529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1987906"/>
            <a:ext cx="415138" cy="41513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713" y="2087539"/>
            <a:ext cx="215872" cy="215872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83818" y="1896466"/>
            <a:ext cx="7174382" cy="5980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Подготовка по основам военной службы в образовательных организациях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604211"/>
            <a:ext cx="8229600" cy="598018"/>
          </a:xfrm>
          <a:prstGeom prst="roundRect">
            <a:avLst>
              <a:gd name="adj" fmla="val 1529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2695651"/>
            <a:ext cx="415138" cy="41513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13" y="2795284"/>
            <a:ext cx="215872" cy="21587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283818" y="2604211"/>
            <a:ext cx="7174382" cy="5980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Военно-патриотическое воспитание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311957"/>
            <a:ext cx="8229600" cy="598018"/>
          </a:xfrm>
          <a:prstGeom prst="roundRect">
            <a:avLst>
              <a:gd name="adj" fmla="val 1529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403397"/>
            <a:ext cx="415138" cy="41513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713" y="3503030"/>
            <a:ext cx="215872" cy="215872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283818" y="3311957"/>
            <a:ext cx="7174382" cy="5980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Подготовка по военно-учётной специальности по направлению военкомата</a:t>
            </a:r>
            <a:endParaRPr lang="en-US" sz="16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4019702"/>
            <a:ext cx="8229600" cy="598018"/>
          </a:xfrm>
          <a:prstGeom prst="roundRect">
            <a:avLst>
              <a:gd name="adj" fmla="val 1529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Круг иконки"/>
          <p:cNvSpPr/>
          <p:nvPr/>
        </p:nvSpPr>
        <p:spPr>
          <a:xfrm>
            <a:off x="640080" y="4111142"/>
            <a:ext cx="415138" cy="41513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713" y="4210775"/>
            <a:ext cx="215872" cy="215872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1283818" y="4019702"/>
            <a:ext cx="7174382" cy="5980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Медицинское обследование, освидетельствование и профессиональный психологический отбор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Военно-учётная специальность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Что это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Профиль подготовки военнообязанного: чем он будет заниматься на службе и в запасе.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Кто направляет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Подготовка по ВУС идёт по направлению военного комиссариата.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Где учат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 образовательных организациях и учебных организациях, в том числе ДОСААФ России.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Категории годности к службе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атегория"/>
          <p:cNvSpPr/>
          <p:nvPr/>
        </p:nvSpPr>
        <p:spPr>
          <a:xfrm>
            <a:off x="594360" y="1243584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94360" y="12435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А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325880" y="118872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Годен к военной службе</a:t>
            </a:r>
            <a:endParaRPr lang="en-US" sz="18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18745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атегория"/>
          <p:cNvSpPr/>
          <p:nvPr/>
        </p:nvSpPr>
        <p:spPr>
          <a:xfrm>
            <a:off x="594360" y="1929384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19293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Б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1325880" y="187452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Годен с незначительными ограничениями</a:t>
            </a:r>
            <a:endParaRPr lang="en-US" sz="18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5603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атегория"/>
          <p:cNvSpPr/>
          <p:nvPr/>
        </p:nvSpPr>
        <p:spPr>
          <a:xfrm>
            <a:off x="594360" y="2615184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94360" y="26151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В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1325880" y="256032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Ограниченно годен</a:t>
            </a:r>
            <a:endParaRPr lang="en-US" sz="18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2461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атегория"/>
          <p:cNvSpPr/>
          <p:nvPr/>
        </p:nvSpPr>
        <p:spPr>
          <a:xfrm>
            <a:off x="594360" y="3300984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3009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Г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1325880" y="324612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Временно не годен</a:t>
            </a:r>
            <a:endParaRPr lang="en-US" sz="18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39319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Категория"/>
          <p:cNvSpPr/>
          <p:nvPr/>
        </p:nvSpPr>
        <p:spPr>
          <a:xfrm>
            <a:off x="594360" y="3986784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94360" y="39867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Д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1325880" y="3931920"/>
            <a:ext cx="7132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Не годен к военной службе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Добровольная подготовка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Занятия военно-прикладными видами спорта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Дополнительные программы подготовки несовершеннолетних к военной или иной государственной службе (кружки, военно-патриотические объединения)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Обучение в военном учебном центре при вузе: программы офицеров запаса, сержантов, старшин и солдат запаса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Обучение по программам военной подготовки в военных образовательных организациях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Твой путь к службе</a:t>
            </a:r>
            <a:endParaRPr lang="en-US" sz="2800" dirty="0"/>
          </a:p>
        </p:txBody>
      </p:sp>
      <p:sp>
        <p:nvSpPr>
          <p:cNvPr id="4" name="Линия времени"/>
          <p:cNvSpPr/>
          <p:nvPr/>
        </p:nvSpPr>
        <p:spPr>
          <a:xfrm>
            <a:off x="1485900" y="1938528"/>
            <a:ext cx="6172200" cy="45720"/>
          </a:xfrm>
          <a:prstGeom prst="rect">
            <a:avLst/>
          </a:prstGeom>
          <a:solidFill>
            <a:schemeClr val="accent6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457200" y="1188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9 класс</a:t>
            </a:r>
            <a:endParaRPr lang="en-US" sz="1800" dirty="0"/>
          </a:p>
        </p:txBody>
      </p:sp>
      <p:sp>
        <p:nvSpPr>
          <p:cNvPr id="6" name="Точка"/>
          <p:cNvSpPr/>
          <p:nvPr/>
        </p:nvSpPr>
        <p:spPr>
          <a:xfrm>
            <a:off x="1330452" y="1783080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Карточка"/>
          <p:cNvSpPr/>
          <p:nvPr/>
        </p:nvSpPr>
        <p:spPr>
          <a:xfrm>
            <a:off x="530352" y="2331720"/>
            <a:ext cx="1911096" cy="1965960"/>
          </a:xfrm>
          <a:prstGeom prst="roundRect">
            <a:avLst>
              <a:gd name="adj" fmla="val 478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685800" y="246888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Начальные знания в области обороны: курс НВП в предмете ОБЗР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2514600" y="1188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10–11 классы</a:t>
            </a:r>
            <a:endParaRPr lang="en-US" sz="1800" dirty="0"/>
          </a:p>
        </p:txBody>
      </p:sp>
      <p:sp>
        <p:nvSpPr>
          <p:cNvPr id="10" name="Точка"/>
          <p:cNvSpPr/>
          <p:nvPr/>
        </p:nvSpPr>
        <p:spPr>
          <a:xfrm>
            <a:off x="3387852" y="1783080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Карточка"/>
          <p:cNvSpPr/>
          <p:nvPr/>
        </p:nvSpPr>
        <p:spPr>
          <a:xfrm>
            <a:off x="2587752" y="2331720"/>
            <a:ext cx="1911096" cy="1965960"/>
          </a:xfrm>
          <a:prstGeom prst="roundRect">
            <a:avLst>
              <a:gd name="adj" fmla="val 478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2" name="Text 9"/>
          <p:cNvSpPr txBox="1"/>
          <p:nvPr/>
        </p:nvSpPr>
        <p:spPr>
          <a:xfrm>
            <a:off x="2743200" y="246888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Продолжение курса НВП, учебные сборы, кружки и спорт по желанию</a:t>
            </a:r>
            <a:endParaRPr lang="en-US" sz="14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0" y="1188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17 лет</a:t>
            </a:r>
            <a:endParaRPr lang="en-US" sz="1800" dirty="0"/>
          </a:p>
        </p:txBody>
      </p:sp>
      <p:sp>
        <p:nvSpPr>
          <p:cNvPr id="14" name="Точка"/>
          <p:cNvSpPr/>
          <p:nvPr/>
        </p:nvSpPr>
        <p:spPr>
          <a:xfrm>
            <a:off x="5445252" y="1783080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Карточка"/>
          <p:cNvSpPr/>
          <p:nvPr/>
        </p:nvSpPr>
        <p:spPr>
          <a:xfrm>
            <a:off x="4645152" y="2331720"/>
            <a:ext cx="1911096" cy="1965960"/>
          </a:xfrm>
          <a:prstGeom prst="roundRect">
            <a:avLst>
              <a:gd name="adj" fmla="val 478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6" name="Text 13"/>
          <p:cNvSpPr txBox="1"/>
          <p:nvPr/>
        </p:nvSpPr>
        <p:spPr>
          <a:xfrm>
            <a:off x="4800600" y="246888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Первоначальная постановка на воинский учёт: в военкомате, с января по март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6629400" y="1188720"/>
            <a:ext cx="2057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18 лет</a:t>
            </a:r>
            <a:endParaRPr lang="en-US" sz="1800" dirty="0"/>
          </a:p>
        </p:txBody>
      </p:sp>
      <p:sp>
        <p:nvSpPr>
          <p:cNvPr id="18" name="Точка"/>
          <p:cNvSpPr/>
          <p:nvPr/>
        </p:nvSpPr>
        <p:spPr>
          <a:xfrm>
            <a:off x="7502652" y="1783080"/>
            <a:ext cx="310896" cy="310896"/>
          </a:xfrm>
          <a:prstGeom prst="ellipse">
            <a:avLst/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Карточка"/>
          <p:cNvSpPr/>
          <p:nvPr/>
        </p:nvSpPr>
        <p:spPr>
          <a:xfrm>
            <a:off x="6702552" y="2331720"/>
            <a:ext cx="1911096" cy="1965960"/>
          </a:xfrm>
          <a:prstGeom prst="roundRect">
            <a:avLst>
              <a:gd name="adj" fmla="val 478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0" name="Text 17"/>
          <p:cNvSpPr txBox="1"/>
          <p:nvPr/>
        </p:nvSpPr>
        <p:spPr>
          <a:xfrm>
            <a:off x="6858000" y="2468880"/>
            <a:ext cx="1600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Призыв, служба по контракту, поступление в военный вуз или военный учебный центр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Обязательная или добровольная?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2847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2847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188720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Изучение курса НВП на уроках ОБЗР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1892808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Номер"/>
          <p:cNvSpPr/>
          <p:nvPr/>
        </p:nvSpPr>
        <p:spPr>
          <a:xfrm>
            <a:off x="640080" y="19888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9888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892808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Занятия в военно-патриотическом кружке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596896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Номер"/>
          <p:cNvSpPr/>
          <p:nvPr/>
        </p:nvSpPr>
        <p:spPr>
          <a:xfrm>
            <a:off x="640080" y="269290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26929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2596896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Медицинское освидетельствование перед призывом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300984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640080" y="339699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33969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00984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Обучение в военном учебном центре при вузе</a:t>
            </a:r>
            <a:endParaRPr lang="en-US" sz="16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4005072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Номер"/>
          <p:cNvSpPr/>
          <p:nvPr/>
        </p:nvSpPr>
        <p:spPr>
          <a:xfrm>
            <a:off x="640080" y="4101084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0080" y="41010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1280160" y="4005072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Занятия военно-прикладным видом спорта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Ответы и разбор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85800" y="1188720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Курс НВП на уроках ОБЗР</a:t>
            </a:r>
            <a:endParaRPr lang="en-US" sz="1600" dirty="0"/>
          </a:p>
        </p:txBody>
      </p:sp>
      <p:sp>
        <p:nvSpPr>
          <p:cNvPr id="6" name="Ответ"/>
          <p:cNvSpPr/>
          <p:nvPr/>
        </p:nvSpPr>
        <p:spPr>
          <a:xfrm>
            <a:off x="6035040" y="1261872"/>
            <a:ext cx="2468880" cy="420624"/>
          </a:xfrm>
          <a:prstGeom prst="roundRect">
            <a:avLst>
              <a:gd name="adj" fmla="val 43478"/>
            </a:avLst>
          </a:prstGeom>
          <a:solidFill>
            <a:schemeClr val="accent1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6035040" y="1261872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Обязательная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18745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Text 6"/>
          <p:cNvSpPr txBox="1"/>
          <p:nvPr/>
        </p:nvSpPr>
        <p:spPr>
          <a:xfrm>
            <a:off x="685800" y="1874520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Военно-патриотический кружок</a:t>
            </a:r>
            <a:endParaRPr lang="en-US" sz="1600" dirty="0"/>
          </a:p>
        </p:txBody>
      </p:sp>
      <p:sp>
        <p:nvSpPr>
          <p:cNvPr id="10" name="Ответ"/>
          <p:cNvSpPr/>
          <p:nvPr/>
        </p:nvSpPr>
        <p:spPr>
          <a:xfrm>
            <a:off x="6035040" y="1947672"/>
            <a:ext cx="2468880" cy="420624"/>
          </a:xfrm>
          <a:prstGeom prst="roundRect">
            <a:avLst>
              <a:gd name="adj" fmla="val 43478"/>
            </a:avLst>
          </a:prstGeom>
          <a:solidFill>
            <a:schemeClr val="accent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035040" y="1947672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Добровольная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5603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Text 10"/>
          <p:cNvSpPr txBox="1"/>
          <p:nvPr/>
        </p:nvSpPr>
        <p:spPr>
          <a:xfrm>
            <a:off x="685800" y="2560320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Медицинское освидетельствование</a:t>
            </a:r>
            <a:endParaRPr lang="en-US" sz="1600" dirty="0"/>
          </a:p>
        </p:txBody>
      </p:sp>
      <p:sp>
        <p:nvSpPr>
          <p:cNvPr id="14" name="Ответ"/>
          <p:cNvSpPr/>
          <p:nvPr/>
        </p:nvSpPr>
        <p:spPr>
          <a:xfrm>
            <a:off x="6035040" y="2633472"/>
            <a:ext cx="2468880" cy="420624"/>
          </a:xfrm>
          <a:prstGeom prst="roundRect">
            <a:avLst>
              <a:gd name="adj" fmla="val 43478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6035040" y="2633472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Обязательная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2461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685800" y="3246120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Военный учебный центр при вузе</a:t>
            </a:r>
            <a:endParaRPr lang="en-US" sz="1600" dirty="0"/>
          </a:p>
        </p:txBody>
      </p:sp>
      <p:sp>
        <p:nvSpPr>
          <p:cNvPr id="18" name="Ответ"/>
          <p:cNvSpPr/>
          <p:nvPr/>
        </p:nvSpPr>
        <p:spPr>
          <a:xfrm>
            <a:off x="6035040" y="3319272"/>
            <a:ext cx="2468880" cy="420624"/>
          </a:xfrm>
          <a:prstGeom prst="roundRect">
            <a:avLst>
              <a:gd name="adj" fmla="val 43478"/>
            </a:avLst>
          </a:prstGeom>
          <a:solidFill>
            <a:schemeClr val="accent2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6035040" y="3319272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Добровольная</a:t>
            </a:r>
            <a:endParaRPr lang="en-US" sz="16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39319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Text 18"/>
          <p:cNvSpPr txBox="1"/>
          <p:nvPr/>
        </p:nvSpPr>
        <p:spPr>
          <a:xfrm>
            <a:off x="685800" y="3931920"/>
            <a:ext cx="5120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Военно-прикладной вид спорта</a:t>
            </a:r>
            <a:endParaRPr lang="en-US" sz="1600" dirty="0"/>
          </a:p>
        </p:txBody>
      </p:sp>
      <p:sp>
        <p:nvSpPr>
          <p:cNvPr id="22" name="Ответ"/>
          <p:cNvSpPr/>
          <p:nvPr/>
        </p:nvSpPr>
        <p:spPr>
          <a:xfrm>
            <a:off x="6035040" y="4005072"/>
            <a:ext cx="2468880" cy="420624"/>
          </a:xfrm>
          <a:prstGeom prst="roundRect">
            <a:avLst>
              <a:gd name="adj" fmla="val 43478"/>
            </a:avLst>
          </a:prstGeom>
          <a:solidFill>
            <a:schemeClr val="accent2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6035040" y="4005072"/>
            <a:ext cx="2468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Добровольная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Итоги урока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1887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2"/>
                </a:solidFill>
              </a:rPr>
              <a:t>Главное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45920"/>
            <a:ext cx="4206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Подготовка к службе бывает обязательной (ст. 11) и добровольной (ст. 17)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Школьный курс НВП — часть обязательной подготовки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В год 17 лет — постановка на воинский учёт</a:t>
            </a:r>
            <a:endParaRPr lang="en-US" sz="1600" dirty="0"/>
          </a:p>
        </p:txBody>
      </p:sp>
      <p:sp>
        <p:nvSpPr>
          <p:cNvPr id="6" name="Карточка"/>
          <p:cNvSpPr/>
          <p:nvPr/>
        </p:nvSpPr>
        <p:spPr>
          <a:xfrm>
            <a:off x="4937760" y="1188720"/>
            <a:ext cx="3749040" cy="292608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Домашнее задание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166360" y="1874520"/>
            <a:ext cx="3291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Узнайте, какие кружки, секции или программы военно-патриотической направленности есть в вашем районе, и выберите одну для себя.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Нормативная база: ФЗ № 53-ФЗ «О воинской обязанности и военной службе», ст. 11 и ст. 17. Сведения актуальны на октябрь 2026 г.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ЗР Лысково">
  <a:themeElements>
    <a:clrScheme name="ОБЗР Лысково">
      <a:dk1>
        <a:srgbClr val="2C3E50"/>
      </a:dk1>
      <a:lt1>
        <a:srgbClr val="FFFFFF"/>
      </a:lt1>
      <a:dk2>
        <a:srgbClr val="003D7A"/>
      </a:dk2>
      <a:lt2>
        <a:srgbClr val="F5F7FA"/>
      </a:lt2>
      <a:accent1>
        <a:srgbClr val="003D7A"/>
      </a:accent1>
      <a:accent2>
        <a:srgbClr val="D32F2F"/>
      </a:accent2>
      <a:accent3>
        <a:srgbClr val="2E7D32"/>
      </a:accent3>
      <a:accent4>
        <a:srgbClr val="B45309"/>
      </a:accent4>
      <a:accent5>
        <a:srgbClr val="00518A"/>
      </a:accent5>
      <a:accent6>
        <a:srgbClr val="5F6C75"/>
      </a:accent6>
      <a:hlink>
        <a:srgbClr val="00518A"/>
      </a:hlink>
      <a:folHlink>
        <a:srgbClr val="5F6C75"/>
      </a:folHlink>
    </a:clrScheme>
    <a:fontScheme name="ОБЗР Лысково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Обязательная и добровольная подготовка граждан к военной службе</dc:title>
  <dc:subject>Начальная военная подготовка</dc:subject>
  <dc:creator>Дёмин А.Ю.</dc:creator>
  <cp:lastModifiedBy>Дёмин А.Ю.</cp:lastModifiedBy>
  <cp:revision>1</cp:revision>
  <dcterms:created xsi:type="dcterms:W3CDTF">2026-10-04T18:34:33Z</dcterms:created>
  <dcterms:modified xsi:type="dcterms:W3CDTF">2026-10-04T18:34:33Z</dcterms:modified>
</cp:coreProperties>
</file>